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62" r:id="rId4"/>
    <p:sldId id="303" r:id="rId5"/>
    <p:sldId id="301" r:id="rId6"/>
    <p:sldId id="300" r:id="rId7"/>
    <p:sldId id="283" r:id="rId8"/>
    <p:sldId id="279" r:id="rId9"/>
    <p:sldId id="313" r:id="rId10"/>
    <p:sldId id="314" r:id="rId11"/>
    <p:sldId id="316" r:id="rId12"/>
    <p:sldId id="317" r:id="rId13"/>
    <p:sldId id="318" r:id="rId14"/>
    <p:sldId id="319" r:id="rId15"/>
    <p:sldId id="320" r:id="rId16"/>
    <p:sldId id="322" r:id="rId17"/>
    <p:sldId id="330" r:id="rId18"/>
    <p:sldId id="325" r:id="rId19"/>
    <p:sldId id="324" r:id="rId20"/>
    <p:sldId id="289" r:id="rId21"/>
    <p:sldId id="293" r:id="rId22"/>
    <p:sldId id="298" r:id="rId23"/>
    <p:sldId id="304" r:id="rId24"/>
    <p:sldId id="328" r:id="rId25"/>
    <p:sldId id="305" r:id="rId26"/>
    <p:sldId id="292" r:id="rId27"/>
    <p:sldId id="306" r:id="rId28"/>
    <p:sldId id="291" r:id="rId29"/>
    <p:sldId id="307" r:id="rId30"/>
    <p:sldId id="308" r:id="rId31"/>
    <p:sldId id="311" r:id="rId32"/>
    <p:sldId id="312" r:id="rId33"/>
    <p:sldId id="286" r:id="rId34"/>
    <p:sldId id="280" r:id="rId35"/>
    <p:sldId id="309" r:id="rId36"/>
    <p:sldId id="310" r:id="rId37"/>
    <p:sldId id="287" r:id="rId38"/>
    <p:sldId id="282" r:id="rId39"/>
    <p:sldId id="261"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DBDBDB"/>
    <a:srgbClr val="BDCADF"/>
    <a:srgbClr val="F2F2F2"/>
    <a:srgbClr val="000000"/>
    <a:srgbClr val="C4CCD7"/>
    <a:srgbClr val="A5B2C4"/>
    <a:srgbClr val="8497B0"/>
    <a:srgbClr val="D6DCE5"/>
    <a:srgbClr val="D8DE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682" autoAdjust="0"/>
  </p:normalViewPr>
  <p:slideViewPr>
    <p:cSldViewPr snapToGrid="0">
      <p:cViewPr varScale="1">
        <p:scale>
          <a:sx n="67" d="100"/>
          <a:sy n="67" d="100"/>
        </p:scale>
        <p:origin x="6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936075-7A41-4EF4-BAB4-362DB6EC5B9C}" type="datetimeFigureOut">
              <a:rPr lang="zh-CN" altLang="en-US" smtClean="0"/>
              <a:t>2024/1/12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D6F93-E2D3-4FAD-A407-BDC23DB81DD8}" type="slidenum">
              <a:rPr lang="zh-CN" altLang="en-US" smtClean="0"/>
              <a:t>‹#›</a:t>
            </a:fld>
            <a:endParaRPr lang="zh-CN" altLang="en-US"/>
          </a:p>
        </p:txBody>
      </p:sp>
    </p:spTree>
    <p:extLst>
      <p:ext uri="{BB962C8B-B14F-4D97-AF65-F5344CB8AC3E}">
        <p14:creationId xmlns:p14="http://schemas.microsoft.com/office/powerpoint/2010/main" val="1417477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4D6F93-E2D3-4FAD-A407-BDC23DB81DD8}" type="slidenum">
              <a:rPr lang="zh-CN" altLang="en-US" smtClean="0"/>
              <a:t>5</a:t>
            </a:fld>
            <a:endParaRPr lang="zh-CN" altLang="en-US"/>
          </a:p>
        </p:txBody>
      </p:sp>
    </p:spTree>
    <p:extLst>
      <p:ext uri="{BB962C8B-B14F-4D97-AF65-F5344CB8AC3E}">
        <p14:creationId xmlns:p14="http://schemas.microsoft.com/office/powerpoint/2010/main" val="1963379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确定合理的抓取顺序对于提高整体抓取效率和成功率具有至关重要的意义。考虑到各种医疗物品之间的空间布局和相互关联，系统需要计算出一个最优的抓取顺序。这一过程包含复杂的逻辑和规划算法，例如，可能需要优先抓取会对后续操作造成遮挡的物品，或者根据任务紧急性来调整抓取顺序。适配边缘计算的算法需要考虑到计算资源和响应时间的限制，确保在有限的硬件资源下也能够快速给出最优解决方案。</a:t>
            </a:r>
          </a:p>
          <a:p>
            <a:endParaRPr lang="zh-CN" altLang="en-US" dirty="0"/>
          </a:p>
        </p:txBody>
      </p:sp>
      <p:sp>
        <p:nvSpPr>
          <p:cNvPr id="4" name="灯片编号占位符 3"/>
          <p:cNvSpPr>
            <a:spLocks noGrp="1"/>
          </p:cNvSpPr>
          <p:nvPr>
            <p:ph type="sldNum" sz="quarter" idx="5"/>
          </p:nvPr>
        </p:nvSpPr>
        <p:spPr/>
        <p:txBody>
          <a:bodyPr/>
          <a:lstStyle/>
          <a:p>
            <a:fld id="{2E85573B-6FAF-4298-9746-DFC174518DCC}" type="slidenum">
              <a:rPr lang="zh-CN" altLang="en-US" smtClean="0"/>
              <a:t>16</a:t>
            </a:fld>
            <a:endParaRPr lang="zh-CN" altLang="en-US"/>
          </a:p>
        </p:txBody>
      </p:sp>
    </p:spTree>
    <p:extLst>
      <p:ext uri="{BB962C8B-B14F-4D97-AF65-F5344CB8AC3E}">
        <p14:creationId xmlns:p14="http://schemas.microsoft.com/office/powerpoint/2010/main" val="71620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85573B-6FAF-4298-9746-DFC174518DCC}" type="slidenum">
              <a:rPr lang="zh-CN" altLang="en-US" smtClean="0"/>
              <a:t>17</a:t>
            </a:fld>
            <a:endParaRPr lang="zh-CN" altLang="en-US"/>
          </a:p>
        </p:txBody>
      </p:sp>
    </p:spTree>
    <p:extLst>
      <p:ext uri="{BB962C8B-B14F-4D97-AF65-F5344CB8AC3E}">
        <p14:creationId xmlns:p14="http://schemas.microsoft.com/office/powerpoint/2010/main" val="3230531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4D6F93-E2D3-4FAD-A407-BDC23DB81DD8}" type="slidenum">
              <a:rPr lang="zh-CN" altLang="en-US" smtClean="0"/>
              <a:t>18</a:t>
            </a:fld>
            <a:endParaRPr lang="zh-CN" altLang="en-US"/>
          </a:p>
        </p:txBody>
      </p:sp>
    </p:spTree>
    <p:extLst>
      <p:ext uri="{BB962C8B-B14F-4D97-AF65-F5344CB8AC3E}">
        <p14:creationId xmlns:p14="http://schemas.microsoft.com/office/powerpoint/2010/main" val="880372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4D6F93-E2D3-4FAD-A407-BDC23DB81DD8}" type="slidenum">
              <a:rPr lang="zh-CN" altLang="en-US" smtClean="0"/>
              <a:t>23</a:t>
            </a:fld>
            <a:endParaRPr lang="zh-CN" altLang="en-US"/>
          </a:p>
        </p:txBody>
      </p:sp>
    </p:spTree>
    <p:extLst>
      <p:ext uri="{BB962C8B-B14F-4D97-AF65-F5344CB8AC3E}">
        <p14:creationId xmlns:p14="http://schemas.microsoft.com/office/powerpoint/2010/main" val="1786132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4D6F93-E2D3-4FAD-A407-BDC23DB81DD8}" type="slidenum">
              <a:rPr lang="zh-CN" altLang="en-US" smtClean="0"/>
              <a:t>30</a:t>
            </a:fld>
            <a:endParaRPr lang="zh-CN" altLang="en-US"/>
          </a:p>
        </p:txBody>
      </p:sp>
    </p:spTree>
    <p:extLst>
      <p:ext uri="{BB962C8B-B14F-4D97-AF65-F5344CB8AC3E}">
        <p14:creationId xmlns:p14="http://schemas.microsoft.com/office/powerpoint/2010/main" val="37996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4D6F93-E2D3-4FAD-A407-BDC23DB81DD8}" type="slidenum">
              <a:rPr lang="zh-CN" altLang="en-US" smtClean="0"/>
              <a:t>6</a:t>
            </a:fld>
            <a:endParaRPr lang="zh-CN" altLang="en-US"/>
          </a:p>
        </p:txBody>
      </p:sp>
    </p:spTree>
    <p:extLst>
      <p:ext uri="{BB962C8B-B14F-4D97-AF65-F5344CB8AC3E}">
        <p14:creationId xmlns:p14="http://schemas.microsoft.com/office/powerpoint/2010/main" val="2086583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4D6F93-E2D3-4FAD-A407-BDC23DB81DD8}" type="slidenum">
              <a:rPr lang="zh-CN" altLang="en-US" smtClean="0"/>
              <a:t>8</a:t>
            </a:fld>
            <a:endParaRPr lang="zh-CN" altLang="en-US"/>
          </a:p>
        </p:txBody>
      </p:sp>
    </p:spTree>
    <p:extLst>
      <p:ext uri="{BB962C8B-B14F-4D97-AF65-F5344CB8AC3E}">
        <p14:creationId xmlns:p14="http://schemas.microsoft.com/office/powerpoint/2010/main" val="323359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搭载了高性能的</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CPU</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GPU</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，提供了强大的计算能力</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25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侧重能效比，使其在消耗较少电能的同时仍保持高性能；</a:t>
            </a:r>
          </a:p>
          <a:p>
            <a:pPr>
              <a:lnSpc>
                <a:spcPct val="125000"/>
              </a:lnSpc>
            </a:pPr>
            <a:r>
              <a:rPr lang="zh-CN" altLang="en-US" dirty="0">
                <a:latin typeface="宋体" panose="02010600030101010101" pitchFamily="2" charset="-122"/>
                <a:ea typeface="宋体" panose="02010600030101010101" pitchFamily="2" charset="-122"/>
                <a:cs typeface="Times New Roman" panose="02020603050405020304" pitchFamily="18" charset="0"/>
              </a:rPr>
              <a:t>紧凑的尺寸，使其易于集成到机器人和边缘设备中；</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nSpc>
                <a:spcPct val="125000"/>
              </a:lnSpc>
            </a:pPr>
            <a:r>
              <a:rPr lang="zh-CN" altLang="en-US" dirty="0">
                <a:latin typeface="宋体" panose="02010600030101010101" pitchFamily="2" charset="-122"/>
                <a:ea typeface="宋体" panose="02010600030101010101" pitchFamily="2" charset="-122"/>
                <a:cs typeface="Times New Roman" panose="02020603050405020304" pitchFamily="18" charset="0"/>
              </a:rPr>
              <a:t>搭配</a:t>
            </a:r>
            <a:r>
              <a:rPr lang="en-US" altLang="zh-CN" dirty="0">
                <a:latin typeface="宋体" panose="02010600030101010101" pitchFamily="2" charset="-122"/>
                <a:ea typeface="宋体" panose="02010600030101010101" pitchFamily="2" charset="-122"/>
                <a:cs typeface="Times New Roman" panose="02020603050405020304" pitchFamily="18" charset="0"/>
              </a:rPr>
              <a:t>NVIDIA</a:t>
            </a:r>
            <a:r>
              <a:rPr lang="zh-CN" altLang="en-US" dirty="0">
                <a:latin typeface="宋体" panose="02010600030101010101" pitchFamily="2" charset="-122"/>
                <a:ea typeface="宋体" panose="02010600030101010101" pitchFamily="2" charset="-122"/>
                <a:cs typeface="Times New Roman" panose="02020603050405020304" pitchFamily="18" charset="0"/>
              </a:rPr>
              <a:t>的</a:t>
            </a:r>
            <a:r>
              <a:rPr lang="en-US" altLang="zh-CN" dirty="0">
                <a:latin typeface="宋体" panose="02010600030101010101" pitchFamily="2" charset="-122"/>
                <a:ea typeface="宋体" panose="02010600030101010101" pitchFamily="2" charset="-122"/>
                <a:cs typeface="Times New Roman" panose="02020603050405020304" pitchFamily="18" charset="0"/>
              </a:rPr>
              <a:t>GPU</a:t>
            </a:r>
            <a:r>
              <a:rPr lang="zh-CN" altLang="en-US" dirty="0">
                <a:latin typeface="宋体" panose="02010600030101010101" pitchFamily="2" charset="-122"/>
                <a:ea typeface="宋体" panose="02010600030101010101" pitchFamily="2" charset="-122"/>
                <a:cs typeface="Times New Roman" panose="02020603050405020304" pitchFamily="18" charset="0"/>
              </a:rPr>
              <a:t>，使其特别适合处理视觉数据，支持高分辨率视频处理和复杂的计算机视觉任务。</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nSpc>
                <a:spcPct val="125000"/>
              </a:lnSpc>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nSpc>
                <a:spcPct val="125000"/>
              </a:lnSpc>
            </a:pP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使用双目视觉技术，可以捕捉高精度的</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3D</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场景信息，为机器人提供必要的深度数据；</a:t>
            </a:r>
            <a:endPar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25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为图像处理和分析提供高分辨率的彩色图像；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5000"/>
              </a:lnSpc>
            </a:pPr>
            <a:r>
              <a:rPr lang="zh-CN" altLang="en-US" dirty="0">
                <a:latin typeface="宋体" panose="02010600030101010101" pitchFamily="2" charset="-122"/>
                <a:ea typeface="宋体" panose="02010600030101010101" pitchFamily="2" charset="-122"/>
                <a:cs typeface="Times New Roman" panose="02020603050405020304" pitchFamily="18" charset="0"/>
              </a:rPr>
              <a:t>能够实时生成环境的三维点云，对于机器人导航、环境理解和空间建模尤其有用。</a:t>
            </a:r>
          </a:p>
          <a:p>
            <a:pPr>
              <a:lnSpc>
                <a:spcPct val="125000"/>
              </a:lnSpc>
            </a:pPr>
            <a:endParaRPr lang="zh-CN" altLang="en-US" dirty="0">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A4D6F93-E2D3-4FAD-A407-BDC23DB81DD8}" type="slidenum">
              <a:rPr lang="zh-CN" altLang="en-US" smtClean="0"/>
              <a:t>10</a:t>
            </a:fld>
            <a:endParaRPr lang="zh-CN" altLang="en-US"/>
          </a:p>
        </p:txBody>
      </p:sp>
    </p:spTree>
    <p:extLst>
      <p:ext uri="{BB962C8B-B14F-4D97-AF65-F5344CB8AC3E}">
        <p14:creationId xmlns:p14="http://schemas.microsoft.com/office/powerpoint/2010/main" val="3009226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宋体" panose="02010600030101010101" pitchFamily="2" charset="-122"/>
                <a:ea typeface="宋体" panose="02010600030101010101" pitchFamily="2" charset="-122"/>
              </a:rPr>
              <a:t>两阶段</a:t>
            </a:r>
            <a:r>
              <a:rPr lang="zh-CN" altLang="en-US" sz="1200" dirty="0">
                <a:latin typeface="宋体" panose="02010600030101010101" pitchFamily="2" charset="-122"/>
                <a:ea typeface="宋体" panose="02010600030101010101" pitchFamily="2" charset="-122"/>
              </a:rPr>
              <a:t>实例分割方法，</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如</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Mask R-CNN</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，首先通过第一阶</a:t>
            </a:r>
            <a:r>
              <a:rPr lang="zh-CN" altLang="en-US" sz="1200" dirty="0">
                <a:latin typeface="宋体" panose="02010600030101010101" pitchFamily="2" charset="-122"/>
                <a:ea typeface="宋体" panose="02010600030101010101" pitchFamily="2" charset="-122"/>
              </a:rPr>
              <a:t>段定位图像中的对象（即对象检测），然后在第二个阶段对这些检测到的对象进行分割。</a:t>
            </a:r>
            <a:endParaRPr lang="en-US" altLang="zh-CN" sz="1200" dirty="0">
              <a:latin typeface="宋体" panose="02010600030101010101" pitchFamily="2" charset="-122"/>
              <a:ea typeface="宋体" panose="02010600030101010101" pitchFamily="2" charset="-122"/>
            </a:endParaRPr>
          </a:p>
          <a:p>
            <a:r>
              <a:rPr lang="zh-CN" altLang="en-US" sz="1200" b="1" dirty="0">
                <a:latin typeface="宋体" panose="02010600030101010101" pitchFamily="2" charset="-122"/>
                <a:ea typeface="宋体" panose="02010600030101010101" pitchFamily="2" charset="-122"/>
              </a:rPr>
              <a:t>单阶段</a:t>
            </a:r>
            <a:r>
              <a:rPr lang="zh-CN" altLang="en-US" sz="1200" dirty="0">
                <a:latin typeface="宋体" panose="02010600030101010101" pitchFamily="2" charset="-122"/>
                <a:ea typeface="宋体" panose="02010600030101010101" pitchFamily="2" charset="-122"/>
              </a:rPr>
              <a:t>实例分割方法，如</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YOLO</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系列</a:t>
            </a:r>
            <a:r>
              <a:rPr lang="zh-CN" altLang="en-US" sz="1200" dirty="0">
                <a:latin typeface="宋体" panose="02010600030101010101" pitchFamily="2" charset="-122"/>
                <a:ea typeface="宋体" panose="02010600030101010101" pitchFamily="2" charset="-122"/>
              </a:rPr>
              <a:t>中的扩展版本，是一种端到端的方法，它们在单个网络中同时进行对象检测和分割。</a:t>
            </a:r>
          </a:p>
          <a:p>
            <a:r>
              <a:rPr lang="zh-CN" altLang="en-US" sz="1200" b="1" dirty="0">
                <a:latin typeface="宋体" panose="02010600030101010101" pitchFamily="2" charset="-122"/>
                <a:ea typeface="宋体" panose="02010600030101010101" pitchFamily="2" charset="-122"/>
              </a:rPr>
              <a:t>自上而下的基于检测</a:t>
            </a:r>
            <a:r>
              <a:rPr lang="zh-CN" altLang="en-US" sz="1200" dirty="0">
                <a:latin typeface="宋体" panose="02010600030101010101" pitchFamily="2" charset="-122"/>
                <a:ea typeface="宋体" panose="02010600030101010101" pitchFamily="2" charset="-122"/>
              </a:rPr>
              <a:t>方法是先检测出图像中实例所在区域，再对候选区域进行像素级别分割。</a:t>
            </a:r>
            <a:endParaRPr lang="en-US" altLang="zh-CN" sz="1200" dirty="0">
              <a:latin typeface="宋体" panose="02010600030101010101" pitchFamily="2" charset="-122"/>
              <a:ea typeface="宋体" panose="02010600030101010101" pitchFamily="2" charset="-122"/>
            </a:endParaRPr>
          </a:p>
          <a:p>
            <a:r>
              <a:rPr lang="zh-CN" altLang="en-US" sz="1200" b="1" dirty="0">
                <a:latin typeface="宋体" panose="02010600030101010101" pitchFamily="2" charset="-122"/>
                <a:ea typeface="宋体" panose="02010600030101010101" pitchFamily="2" charset="-122"/>
              </a:rPr>
              <a:t>自下而上的基于分割</a:t>
            </a:r>
            <a:r>
              <a:rPr lang="zh-CN" altLang="en-US" sz="1200" dirty="0">
                <a:latin typeface="宋体" panose="02010600030101010101" pitchFamily="2" charset="-122"/>
                <a:ea typeface="宋体" panose="02010600030101010101" pitchFamily="2" charset="-122"/>
              </a:rPr>
              <a:t>方法将实例分割看作一个聚类任务，通过将像素分组为图像中呈现的任意数量的目标实例，最后判断每组的类别来生成实例掩码，这种不受束缚于目标框的影响。</a:t>
            </a:r>
          </a:p>
          <a:p>
            <a:endParaRPr lang="en-US" altLang="zh-CN" dirty="0"/>
          </a:p>
          <a:p>
            <a:r>
              <a:rPr lang="en-US" altLang="zh-CN" dirty="0"/>
              <a:t>YOLACT</a:t>
            </a:r>
            <a:r>
              <a:rPr lang="zh-CN" altLang="en-US" dirty="0"/>
              <a:t>是经典的单阶段、实时、实例分割方法，在</a:t>
            </a:r>
            <a:r>
              <a:rPr lang="en-US" altLang="zh-CN" dirty="0"/>
              <a:t>YOLOv5</a:t>
            </a:r>
            <a:r>
              <a:rPr lang="zh-CN" altLang="en-US" dirty="0"/>
              <a:t>和</a:t>
            </a:r>
            <a:r>
              <a:rPr lang="en-US" altLang="zh-CN" dirty="0"/>
              <a:t>YOLOv8</a:t>
            </a:r>
            <a:r>
              <a:rPr lang="zh-CN" altLang="en-US" dirty="0"/>
              <a:t>中的实例分割；</a:t>
            </a:r>
            <a:endParaRPr lang="en-US" altLang="zh-CN" dirty="0"/>
          </a:p>
          <a:p>
            <a:r>
              <a:rPr lang="zh-CN" altLang="en-US" dirty="0"/>
              <a:t>它将实例分割任务划分为两个并行任务，即目标检测和实例分割并行计算，实例分割分支生成</a:t>
            </a:r>
            <a:r>
              <a:rPr lang="en-US" altLang="zh-CN" dirty="0"/>
              <a:t>k</a:t>
            </a:r>
            <a:r>
              <a:rPr lang="zh-CN" altLang="en-US" dirty="0"/>
              <a:t>个</a:t>
            </a:r>
            <a:r>
              <a:rPr lang="en-US" altLang="zh-CN" dirty="0"/>
              <a:t>mask</a:t>
            </a:r>
            <a:r>
              <a:rPr lang="zh-CN" altLang="en-US" dirty="0"/>
              <a:t>原型图，检测分支生成</a:t>
            </a:r>
            <a:r>
              <a:rPr lang="en-US" altLang="zh-CN" dirty="0"/>
              <a:t>k</a:t>
            </a:r>
            <a:r>
              <a:rPr lang="zh-CN" altLang="en-US" dirty="0"/>
              <a:t>个</a:t>
            </a:r>
            <a:r>
              <a:rPr lang="en-US" altLang="zh-CN" dirty="0"/>
              <a:t>mask</a:t>
            </a:r>
            <a:r>
              <a:rPr lang="zh-CN" altLang="en-US" dirty="0"/>
              <a:t>原型图的置信度，然后将</a:t>
            </a:r>
            <a:r>
              <a:rPr lang="en-US" altLang="zh-CN" dirty="0"/>
              <a:t>mask</a:t>
            </a:r>
            <a:r>
              <a:rPr lang="zh-CN" altLang="en-US" dirty="0"/>
              <a:t>原型图与置信度进行线性组合，生成实例分割结果。实时性很好</a:t>
            </a:r>
            <a:endParaRPr lang="en-US" altLang="zh-CN" dirty="0"/>
          </a:p>
        </p:txBody>
      </p:sp>
      <p:sp>
        <p:nvSpPr>
          <p:cNvPr id="4" name="灯片编号占位符 3"/>
          <p:cNvSpPr>
            <a:spLocks noGrp="1"/>
          </p:cNvSpPr>
          <p:nvPr>
            <p:ph type="sldNum" sz="quarter" idx="5"/>
          </p:nvPr>
        </p:nvSpPr>
        <p:spPr/>
        <p:txBody>
          <a:bodyPr/>
          <a:lstStyle/>
          <a:p>
            <a:fld id="{2E85573B-6FAF-4298-9746-DFC174518DCC}" type="slidenum">
              <a:rPr lang="zh-CN" altLang="en-US" smtClean="0"/>
              <a:t>11</a:t>
            </a:fld>
            <a:endParaRPr lang="zh-CN" altLang="en-US"/>
          </a:p>
        </p:txBody>
      </p:sp>
    </p:spTree>
    <p:extLst>
      <p:ext uri="{BB962C8B-B14F-4D97-AF65-F5344CB8AC3E}">
        <p14:creationId xmlns:p14="http://schemas.microsoft.com/office/powerpoint/2010/main" val="4051936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91B1F"/>
                </a:solidFill>
                <a:effectLst/>
                <a:latin typeface="-apple-system"/>
              </a:rPr>
              <a:t>2017</a:t>
            </a:r>
            <a:r>
              <a:rPr lang="zh-CN" altLang="en-US" b="0" i="0" dirty="0">
                <a:solidFill>
                  <a:srgbClr val="191B1F"/>
                </a:solidFill>
                <a:effectLst/>
                <a:latin typeface="-apple-system"/>
              </a:rPr>
              <a:t>年何凯明团队提出简单通用且性能强大的两阶段</a:t>
            </a:r>
            <a:r>
              <a:rPr lang="en-US" altLang="zh-CN" b="0" i="0" dirty="0">
                <a:solidFill>
                  <a:srgbClr val="191B1F"/>
                </a:solidFill>
                <a:effectLst/>
                <a:latin typeface="-apple-system"/>
              </a:rPr>
              <a:t>Mask R-CNN</a:t>
            </a:r>
            <a:r>
              <a:rPr lang="zh-CN" altLang="en-US" b="0" i="0" dirty="0">
                <a:solidFill>
                  <a:srgbClr val="191B1F"/>
                </a:solidFill>
                <a:effectLst/>
                <a:latin typeface="-apple-system"/>
              </a:rPr>
              <a:t>，是</a:t>
            </a:r>
            <a:r>
              <a:rPr lang="en-US" altLang="zh-CN" b="0" i="0" dirty="0">
                <a:solidFill>
                  <a:srgbClr val="191B1F"/>
                </a:solidFill>
                <a:effectLst/>
                <a:latin typeface="-apple-system"/>
              </a:rPr>
              <a:t>Faster R-CNN</a:t>
            </a:r>
            <a:r>
              <a:rPr lang="zh-CN" altLang="en-US" b="0" i="0" dirty="0">
                <a:solidFill>
                  <a:srgbClr val="191B1F"/>
                </a:solidFill>
                <a:effectLst/>
                <a:latin typeface="-apple-system"/>
              </a:rPr>
              <a:t>思想应用在实例分割的经典之作，用于许多衍生应用的基线算法，也是现今使用最多，效率最高的实例分割算法。</a:t>
            </a:r>
            <a:endParaRPr lang="zh-CN" altLang="en-US" dirty="0"/>
          </a:p>
        </p:txBody>
      </p:sp>
      <p:sp>
        <p:nvSpPr>
          <p:cNvPr id="4" name="灯片编号占位符 3"/>
          <p:cNvSpPr>
            <a:spLocks noGrp="1"/>
          </p:cNvSpPr>
          <p:nvPr>
            <p:ph type="sldNum" sz="quarter" idx="5"/>
          </p:nvPr>
        </p:nvSpPr>
        <p:spPr/>
        <p:txBody>
          <a:bodyPr/>
          <a:lstStyle/>
          <a:p>
            <a:fld id="{FA4D6F93-E2D3-4FAD-A407-BDC23DB81DD8}" type="slidenum">
              <a:rPr lang="zh-CN" altLang="en-US" smtClean="0"/>
              <a:t>12</a:t>
            </a:fld>
            <a:endParaRPr lang="zh-CN" altLang="en-US"/>
          </a:p>
        </p:txBody>
      </p:sp>
    </p:spTree>
    <p:extLst>
      <p:ext uri="{BB962C8B-B14F-4D97-AF65-F5344CB8AC3E}">
        <p14:creationId xmlns:p14="http://schemas.microsoft.com/office/powerpoint/2010/main" val="4201616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91B1F"/>
                </a:solidFill>
                <a:effectLst/>
                <a:latin typeface="-apple-system"/>
              </a:rPr>
              <a:t>Mask R-CNN</a:t>
            </a:r>
            <a:r>
              <a:rPr lang="zh-CN" altLang="en-US" b="0" i="0" dirty="0">
                <a:solidFill>
                  <a:srgbClr val="191B1F"/>
                </a:solidFill>
                <a:effectLst/>
                <a:latin typeface="-apple-system"/>
              </a:rPr>
              <a:t>在目标分类和回归分支上增加了用于预测每个感兴趣区域</a:t>
            </a:r>
            <a:r>
              <a:rPr lang="en-US" altLang="zh-CN" b="0" i="0" dirty="0">
                <a:solidFill>
                  <a:srgbClr val="191B1F"/>
                </a:solidFill>
                <a:effectLst/>
                <a:latin typeface="-apple-system"/>
              </a:rPr>
              <a:t>(region of interest, ROI)</a:t>
            </a:r>
            <a:r>
              <a:rPr lang="zh-CN" altLang="en-US" b="0" i="0" dirty="0">
                <a:solidFill>
                  <a:srgbClr val="191B1F"/>
                </a:solidFill>
                <a:effectLst/>
                <a:latin typeface="-apple-system"/>
              </a:rPr>
              <a:t>的语义分割分支。网络结构如图所示，基础网络中采用了当时较为优秀的</a:t>
            </a:r>
            <a:r>
              <a:rPr lang="en-US" altLang="zh-CN" b="0" i="0" dirty="0" err="1">
                <a:solidFill>
                  <a:srgbClr val="191B1F"/>
                </a:solidFill>
                <a:effectLst/>
                <a:latin typeface="-apple-system"/>
              </a:rPr>
              <a:t>ResNet</a:t>
            </a:r>
            <a:r>
              <a:rPr lang="en-US" altLang="zh-CN" b="0" i="0" dirty="0">
                <a:solidFill>
                  <a:srgbClr val="191B1F"/>
                </a:solidFill>
                <a:effectLst/>
                <a:latin typeface="-apple-system"/>
              </a:rPr>
              <a:t>-FPN</a:t>
            </a:r>
            <a:r>
              <a:rPr lang="zh-CN" altLang="en-US" b="0" i="0" dirty="0">
                <a:solidFill>
                  <a:srgbClr val="191B1F"/>
                </a:solidFill>
                <a:effectLst/>
                <a:latin typeface="-apple-system"/>
              </a:rPr>
              <a:t>结构，多层特征图有利于多尺度物体及小物体的检测。首先，将输入图片送入到特征提取网络得到特征图，然后对特征图的每一个像素位置设定固定个数的</a:t>
            </a:r>
            <a:r>
              <a:rPr lang="en-US" altLang="zh-CN" b="0" i="0" dirty="0">
                <a:solidFill>
                  <a:srgbClr val="191B1F"/>
                </a:solidFill>
                <a:effectLst/>
                <a:latin typeface="-apple-system"/>
              </a:rPr>
              <a:t>ROI(</a:t>
            </a:r>
            <a:r>
              <a:rPr lang="zh-CN" altLang="en-US" b="0" i="0" dirty="0">
                <a:solidFill>
                  <a:srgbClr val="191B1F"/>
                </a:solidFill>
                <a:effectLst/>
                <a:latin typeface="-apple-system"/>
              </a:rPr>
              <a:t>也可以称为锚框</a:t>
            </a:r>
            <a:r>
              <a:rPr lang="en-US" altLang="zh-CN" b="0" i="0" dirty="0">
                <a:solidFill>
                  <a:srgbClr val="191B1F"/>
                </a:solidFill>
                <a:effectLst/>
                <a:latin typeface="-apple-system"/>
              </a:rPr>
              <a:t>)</a:t>
            </a:r>
            <a:r>
              <a:rPr lang="zh-CN" altLang="en-US" b="0" i="0" dirty="0">
                <a:solidFill>
                  <a:srgbClr val="191B1F"/>
                </a:solidFill>
                <a:effectLst/>
                <a:latin typeface="-apple-system"/>
              </a:rPr>
              <a:t>，然后将</a:t>
            </a:r>
            <a:r>
              <a:rPr lang="en-US" altLang="zh-CN" b="0" i="0" dirty="0">
                <a:solidFill>
                  <a:srgbClr val="191B1F"/>
                </a:solidFill>
                <a:effectLst/>
                <a:latin typeface="-apple-system"/>
              </a:rPr>
              <a:t>ROI</a:t>
            </a:r>
            <a:r>
              <a:rPr lang="zh-CN" altLang="en-US" b="0" i="0" dirty="0">
                <a:solidFill>
                  <a:srgbClr val="191B1F"/>
                </a:solidFill>
                <a:effectLst/>
                <a:latin typeface="-apple-system"/>
              </a:rPr>
              <a:t>区域送入区域推荐网络</a:t>
            </a:r>
            <a:r>
              <a:rPr lang="en-US" altLang="zh-CN" b="0" i="0" dirty="0">
                <a:solidFill>
                  <a:srgbClr val="191B1F"/>
                </a:solidFill>
                <a:effectLst/>
                <a:latin typeface="-apple-system"/>
              </a:rPr>
              <a:t>(region proposal network, RPN)</a:t>
            </a:r>
            <a:r>
              <a:rPr lang="zh-CN" altLang="en-US" b="0" i="0" dirty="0">
                <a:solidFill>
                  <a:srgbClr val="191B1F"/>
                </a:solidFill>
                <a:effectLst/>
                <a:latin typeface="-apple-system"/>
              </a:rPr>
              <a:t>进行二分类</a:t>
            </a:r>
            <a:r>
              <a:rPr lang="en-US" altLang="zh-CN" b="0" i="0" dirty="0">
                <a:solidFill>
                  <a:srgbClr val="191B1F"/>
                </a:solidFill>
                <a:effectLst/>
                <a:latin typeface="-apple-system"/>
              </a:rPr>
              <a:t>(</a:t>
            </a:r>
            <a:r>
              <a:rPr lang="zh-CN" altLang="en-US" b="0" i="0" dirty="0">
                <a:solidFill>
                  <a:srgbClr val="191B1F"/>
                </a:solidFill>
                <a:effectLst/>
                <a:latin typeface="-apple-system"/>
              </a:rPr>
              <a:t>前景和背景</a:t>
            </a:r>
            <a:r>
              <a:rPr lang="en-US" altLang="zh-CN" b="0" i="0" dirty="0">
                <a:solidFill>
                  <a:srgbClr val="191B1F"/>
                </a:solidFill>
                <a:effectLst/>
                <a:latin typeface="-apple-system"/>
              </a:rPr>
              <a:t>)</a:t>
            </a:r>
            <a:r>
              <a:rPr lang="zh-CN" altLang="en-US" b="0" i="0" dirty="0">
                <a:solidFill>
                  <a:srgbClr val="191B1F"/>
                </a:solidFill>
                <a:effectLst/>
                <a:latin typeface="-apple-system"/>
              </a:rPr>
              <a:t>以及坐标回归，以获得修正后的</a:t>
            </a:r>
            <a:r>
              <a:rPr lang="en-US" altLang="zh-CN" b="0" i="0" dirty="0">
                <a:solidFill>
                  <a:srgbClr val="191B1F"/>
                </a:solidFill>
                <a:effectLst/>
                <a:latin typeface="-apple-system"/>
              </a:rPr>
              <a:t>ROI</a:t>
            </a:r>
            <a:r>
              <a:rPr lang="zh-CN" altLang="en-US" b="0" i="0" dirty="0">
                <a:solidFill>
                  <a:srgbClr val="191B1F"/>
                </a:solidFill>
                <a:effectLst/>
                <a:latin typeface="-apple-system"/>
              </a:rPr>
              <a:t>区域。为了保证特征分辨率，对</a:t>
            </a:r>
            <a:r>
              <a:rPr lang="en-US" altLang="zh-CN" b="0" i="0" dirty="0">
                <a:solidFill>
                  <a:srgbClr val="191B1F"/>
                </a:solidFill>
                <a:effectLst/>
                <a:latin typeface="-apple-system"/>
              </a:rPr>
              <a:t>ROI</a:t>
            </a:r>
            <a:r>
              <a:rPr lang="zh-CN" altLang="en-US" b="0" i="0" dirty="0">
                <a:solidFill>
                  <a:srgbClr val="191B1F"/>
                </a:solidFill>
                <a:effectLst/>
                <a:latin typeface="-apple-system"/>
              </a:rPr>
              <a:t>执行提出的</a:t>
            </a:r>
            <a:r>
              <a:rPr lang="en-US" altLang="zh-CN" b="0" i="0" dirty="0">
                <a:solidFill>
                  <a:srgbClr val="191B1F"/>
                </a:solidFill>
                <a:effectLst/>
                <a:latin typeface="-apple-system"/>
              </a:rPr>
              <a:t>ROI Align</a:t>
            </a:r>
            <a:r>
              <a:rPr lang="zh-CN" altLang="en-US" b="0" i="0" dirty="0">
                <a:solidFill>
                  <a:srgbClr val="191B1F"/>
                </a:solidFill>
                <a:effectLst/>
                <a:latin typeface="-apple-system"/>
              </a:rPr>
              <a:t>操作替换原始的</a:t>
            </a:r>
            <a:r>
              <a:rPr lang="en-US" altLang="zh-CN" b="0" i="0" dirty="0">
                <a:solidFill>
                  <a:srgbClr val="191B1F"/>
                </a:solidFill>
                <a:effectLst/>
                <a:latin typeface="-apple-system"/>
              </a:rPr>
              <a:t>ROI Pooling</a:t>
            </a:r>
            <a:r>
              <a:rPr lang="zh-CN" altLang="en-US" b="0" i="0" dirty="0">
                <a:solidFill>
                  <a:srgbClr val="191B1F"/>
                </a:solidFill>
                <a:effectLst/>
                <a:latin typeface="-apple-system"/>
              </a:rPr>
              <a:t>，取消了取整操作，而是通过双线性插值的方法保留所有的浮点数。最后增加了一个</a:t>
            </a:r>
            <a:r>
              <a:rPr lang="en-US" altLang="zh-CN" b="0" i="0" dirty="0">
                <a:solidFill>
                  <a:srgbClr val="191B1F"/>
                </a:solidFill>
                <a:effectLst/>
                <a:latin typeface="-apple-system"/>
              </a:rPr>
              <a:t>mask</a:t>
            </a:r>
            <a:r>
              <a:rPr lang="zh-CN" altLang="en-US" b="0" i="0" dirty="0">
                <a:solidFill>
                  <a:srgbClr val="191B1F"/>
                </a:solidFill>
                <a:effectLst/>
                <a:latin typeface="-apple-system"/>
              </a:rPr>
              <a:t>掩码分支来预测每一个像素的类别。采用了全卷积神经网络</a:t>
            </a:r>
            <a:r>
              <a:rPr lang="en-US" altLang="zh-CN" b="0" i="0" dirty="0">
                <a:solidFill>
                  <a:srgbClr val="191B1F"/>
                </a:solidFill>
                <a:effectLst/>
                <a:latin typeface="-apple-system"/>
              </a:rPr>
              <a:t>(fully convolutional network, FCN)</a:t>
            </a:r>
            <a:r>
              <a:rPr lang="zh-CN" altLang="en-US" b="0" i="0" dirty="0">
                <a:solidFill>
                  <a:srgbClr val="191B1F"/>
                </a:solidFill>
                <a:effectLst/>
                <a:latin typeface="-apple-system"/>
              </a:rPr>
              <a:t>的网络结构，利用卷积与反卷积构建端到端的网络，对每一个像素分类，实现了较好的分割效果。</a:t>
            </a:r>
            <a:endParaRPr lang="zh-CN" altLang="en-US" dirty="0"/>
          </a:p>
        </p:txBody>
      </p:sp>
      <p:sp>
        <p:nvSpPr>
          <p:cNvPr id="4" name="灯片编号占位符 3"/>
          <p:cNvSpPr>
            <a:spLocks noGrp="1"/>
          </p:cNvSpPr>
          <p:nvPr>
            <p:ph type="sldNum" sz="quarter" idx="5"/>
          </p:nvPr>
        </p:nvSpPr>
        <p:spPr/>
        <p:txBody>
          <a:bodyPr/>
          <a:lstStyle/>
          <a:p>
            <a:fld id="{FA4D6F93-E2D3-4FAD-A407-BDC23DB81DD8}" type="slidenum">
              <a:rPr lang="zh-CN" altLang="en-US" smtClean="0"/>
              <a:t>13</a:t>
            </a:fld>
            <a:endParaRPr lang="zh-CN" altLang="en-US"/>
          </a:p>
        </p:txBody>
      </p:sp>
    </p:spTree>
    <p:extLst>
      <p:ext uri="{BB962C8B-B14F-4D97-AF65-F5344CB8AC3E}">
        <p14:creationId xmlns:p14="http://schemas.microsoft.com/office/powerpoint/2010/main" val="64959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effectLst/>
                <a:latin typeface="Söhne"/>
              </a:rPr>
              <a:t>基于点云数据的姿态估计</a:t>
            </a:r>
          </a:p>
          <a:p>
            <a:pPr algn="l">
              <a:buFont typeface="+mj-lt"/>
              <a:buAutoNum type="arabicPeriod"/>
            </a:pPr>
            <a:r>
              <a:rPr lang="zh-CN" altLang="en-US" b="1" i="0" dirty="0">
                <a:solidFill>
                  <a:srgbClr val="374151"/>
                </a:solidFill>
                <a:effectLst/>
                <a:latin typeface="Söhne"/>
              </a:rPr>
              <a:t>数据类型</a:t>
            </a:r>
            <a:r>
              <a:rPr lang="en-US" altLang="zh-CN" b="0" i="0" dirty="0">
                <a:solidFill>
                  <a:srgbClr val="374151"/>
                </a:solidFill>
                <a:effectLst/>
                <a:latin typeface="Söhne"/>
              </a:rPr>
              <a:t>:</a:t>
            </a:r>
          </a:p>
          <a:p>
            <a:pPr marL="742950" lvl="1" indent="-285750" algn="l">
              <a:buFont typeface="+mj-lt"/>
              <a:buAutoNum type="arabicPeriod"/>
            </a:pPr>
            <a:r>
              <a:rPr lang="zh-CN" altLang="en-US" b="0" i="0" dirty="0">
                <a:solidFill>
                  <a:srgbClr val="374151"/>
                </a:solidFill>
                <a:effectLst/>
                <a:latin typeface="Söhne"/>
              </a:rPr>
              <a:t>使用的是</a:t>
            </a:r>
            <a:r>
              <a:rPr lang="en-US" altLang="zh-CN" b="0" i="0" dirty="0">
                <a:solidFill>
                  <a:srgbClr val="374151"/>
                </a:solidFill>
                <a:effectLst/>
                <a:latin typeface="Söhne"/>
              </a:rPr>
              <a:t>3D</a:t>
            </a:r>
            <a:r>
              <a:rPr lang="zh-CN" altLang="en-US" b="0" i="0" dirty="0">
                <a:solidFill>
                  <a:srgbClr val="374151"/>
                </a:solidFill>
                <a:effectLst/>
                <a:latin typeface="Söhne"/>
              </a:rPr>
              <a:t>点云数据，这些数据直接表示物体的三维几何形状。</a:t>
            </a:r>
          </a:p>
          <a:p>
            <a:pPr algn="l">
              <a:buFont typeface="+mj-lt"/>
              <a:buAutoNum type="arabicPeriod"/>
            </a:pPr>
            <a:r>
              <a:rPr lang="zh-CN" altLang="en-US" b="1" i="0" dirty="0">
                <a:solidFill>
                  <a:srgbClr val="374151"/>
                </a:solidFill>
                <a:effectLst/>
                <a:latin typeface="Söhne"/>
              </a:rPr>
              <a:t>特征提取</a:t>
            </a:r>
            <a:r>
              <a:rPr lang="en-US" altLang="zh-CN" b="0" i="0" dirty="0">
                <a:solidFill>
                  <a:srgbClr val="374151"/>
                </a:solidFill>
                <a:effectLst/>
                <a:latin typeface="Söhne"/>
              </a:rPr>
              <a:t>:</a:t>
            </a:r>
          </a:p>
          <a:p>
            <a:pPr marL="742950" lvl="1" indent="-285750" algn="l">
              <a:buFont typeface="+mj-lt"/>
              <a:buAutoNum type="arabicPeriod"/>
            </a:pPr>
            <a:r>
              <a:rPr lang="zh-CN" altLang="en-US" b="0" i="0" dirty="0">
                <a:solidFill>
                  <a:srgbClr val="374151"/>
                </a:solidFill>
                <a:effectLst/>
                <a:latin typeface="Söhne"/>
              </a:rPr>
              <a:t>侧重于从点云数据中提取几何特征，如表面形状、边缘、角点等。</a:t>
            </a:r>
          </a:p>
          <a:p>
            <a:pPr marL="742950" lvl="1" indent="-285750" algn="l">
              <a:buFont typeface="+mj-lt"/>
              <a:buAutoNum type="arabicPeriod"/>
            </a:pPr>
            <a:r>
              <a:rPr lang="zh-CN" altLang="en-US" b="0" i="0" dirty="0">
                <a:solidFill>
                  <a:srgbClr val="374151"/>
                </a:solidFill>
                <a:effectLst/>
                <a:latin typeface="Söhne"/>
              </a:rPr>
              <a:t>算法通常使用如</a:t>
            </a:r>
            <a:r>
              <a:rPr lang="en-US" altLang="zh-CN" b="0" i="0" dirty="0" err="1">
                <a:solidFill>
                  <a:srgbClr val="374151"/>
                </a:solidFill>
                <a:effectLst/>
                <a:latin typeface="Söhne"/>
              </a:rPr>
              <a:t>PointNet</a:t>
            </a:r>
            <a:r>
              <a:rPr lang="zh-CN" altLang="en-US" b="0" i="0" dirty="0">
                <a:solidFill>
                  <a:srgbClr val="374151"/>
                </a:solidFill>
                <a:effectLst/>
                <a:latin typeface="Söhne"/>
              </a:rPr>
              <a:t>或</a:t>
            </a:r>
            <a:r>
              <a:rPr lang="en-US" altLang="zh-CN" b="0" i="0" dirty="0" err="1">
                <a:solidFill>
                  <a:srgbClr val="374151"/>
                </a:solidFill>
                <a:effectLst/>
                <a:latin typeface="Söhne"/>
              </a:rPr>
              <a:t>PointNet</a:t>
            </a:r>
            <a:r>
              <a:rPr lang="en-US" altLang="zh-CN" b="0" i="0" dirty="0">
                <a:solidFill>
                  <a:srgbClr val="374151"/>
                </a:solidFill>
                <a:effectLst/>
                <a:latin typeface="Söhne"/>
              </a:rPr>
              <a:t>++</a:t>
            </a:r>
            <a:r>
              <a:rPr lang="zh-CN" altLang="en-US" b="0" i="0" dirty="0">
                <a:solidFill>
                  <a:srgbClr val="374151"/>
                </a:solidFill>
                <a:effectLst/>
                <a:latin typeface="Söhne"/>
              </a:rPr>
              <a:t>这样的深度学习网络，这些网络专门设计用于处理点云数据。</a:t>
            </a:r>
          </a:p>
          <a:p>
            <a:pPr algn="l">
              <a:buFont typeface="+mj-lt"/>
              <a:buAutoNum type="arabicPeriod"/>
            </a:pPr>
            <a:r>
              <a:rPr lang="zh-CN" altLang="en-US" b="1" i="0" dirty="0">
                <a:solidFill>
                  <a:srgbClr val="374151"/>
                </a:solidFill>
                <a:effectLst/>
                <a:latin typeface="Söhne"/>
              </a:rPr>
              <a:t>姿态估计</a:t>
            </a:r>
            <a:r>
              <a:rPr lang="en-US" altLang="zh-CN" b="0" i="0" dirty="0">
                <a:solidFill>
                  <a:srgbClr val="374151"/>
                </a:solidFill>
                <a:effectLst/>
                <a:latin typeface="Söhne"/>
              </a:rPr>
              <a:t>:</a:t>
            </a:r>
          </a:p>
          <a:p>
            <a:pPr marL="742950" lvl="1" indent="-285750" algn="l">
              <a:buFont typeface="+mj-lt"/>
              <a:buAutoNum type="arabicPeriod"/>
            </a:pPr>
            <a:r>
              <a:rPr lang="zh-CN" altLang="en-US" b="0" i="0" dirty="0">
                <a:solidFill>
                  <a:srgbClr val="374151"/>
                </a:solidFill>
                <a:effectLst/>
                <a:latin typeface="Söhne"/>
              </a:rPr>
              <a:t>通过匹配点云数据中的特征到已知物体模型，估计物体的位置和方向。</a:t>
            </a:r>
          </a:p>
          <a:p>
            <a:pPr marL="742950" lvl="1" indent="-285750" algn="l">
              <a:buFont typeface="+mj-lt"/>
              <a:buAutoNum type="arabicPeriod"/>
            </a:pPr>
            <a:r>
              <a:rPr lang="zh-CN" altLang="en-US" b="0" i="0" dirty="0">
                <a:solidFill>
                  <a:srgbClr val="374151"/>
                </a:solidFill>
                <a:effectLst/>
                <a:latin typeface="Söhne"/>
              </a:rPr>
              <a:t>姿态估计通常涉及求解</a:t>
            </a:r>
            <a:r>
              <a:rPr lang="en-US" altLang="zh-CN" b="0" i="0" dirty="0">
                <a:solidFill>
                  <a:srgbClr val="374151"/>
                </a:solidFill>
                <a:effectLst/>
                <a:latin typeface="Söhne"/>
              </a:rPr>
              <a:t>3D</a:t>
            </a:r>
            <a:r>
              <a:rPr lang="zh-CN" altLang="en-US" b="0" i="0" dirty="0">
                <a:solidFill>
                  <a:srgbClr val="374151"/>
                </a:solidFill>
                <a:effectLst/>
                <a:latin typeface="Söhne"/>
              </a:rPr>
              <a:t>对齐问题，例如使用迭代最近点（</a:t>
            </a:r>
            <a:r>
              <a:rPr lang="en-US" altLang="zh-CN" b="0" i="0" dirty="0">
                <a:solidFill>
                  <a:srgbClr val="374151"/>
                </a:solidFill>
                <a:effectLst/>
                <a:latin typeface="Söhne"/>
              </a:rPr>
              <a:t>ICP</a:t>
            </a:r>
            <a:r>
              <a:rPr lang="zh-CN" altLang="en-US" b="0" i="0" dirty="0">
                <a:solidFill>
                  <a:srgbClr val="374151"/>
                </a:solidFill>
                <a:effectLst/>
                <a:latin typeface="Söhne"/>
              </a:rPr>
              <a:t>）算法。</a:t>
            </a:r>
          </a:p>
          <a:p>
            <a:endParaRPr lang="en-US" altLang="zh-CN" dirty="0"/>
          </a:p>
          <a:p>
            <a:pPr algn="l"/>
            <a:r>
              <a:rPr lang="zh-CN" altLang="en-US" b="1" i="0" dirty="0">
                <a:effectLst/>
                <a:latin typeface="Söhne"/>
              </a:rPr>
              <a:t>基于</a:t>
            </a:r>
            <a:r>
              <a:rPr lang="en-US" altLang="zh-CN" b="1" i="0" dirty="0">
                <a:effectLst/>
                <a:latin typeface="Söhne"/>
              </a:rPr>
              <a:t>RGBD</a:t>
            </a:r>
            <a:r>
              <a:rPr lang="zh-CN" altLang="en-US" b="1" i="0" dirty="0">
                <a:effectLst/>
                <a:latin typeface="Söhne"/>
              </a:rPr>
              <a:t>图像的姿态估计</a:t>
            </a:r>
          </a:p>
          <a:p>
            <a:pPr algn="l">
              <a:buFont typeface="+mj-lt"/>
              <a:buAutoNum type="arabicPeriod"/>
            </a:pPr>
            <a:r>
              <a:rPr lang="zh-CN" altLang="en-US" b="1" i="0" dirty="0">
                <a:solidFill>
                  <a:srgbClr val="374151"/>
                </a:solidFill>
                <a:effectLst/>
                <a:latin typeface="Söhne"/>
              </a:rPr>
              <a:t>数据类型</a:t>
            </a:r>
            <a:r>
              <a:rPr lang="en-US" altLang="zh-CN" b="0" i="0" dirty="0">
                <a:solidFill>
                  <a:srgbClr val="374151"/>
                </a:solidFill>
                <a:effectLst/>
                <a:latin typeface="Söhne"/>
              </a:rPr>
              <a:t>:</a:t>
            </a:r>
          </a:p>
          <a:p>
            <a:pPr marL="742950" lvl="1" indent="-285750" algn="l">
              <a:buFont typeface="+mj-lt"/>
              <a:buAutoNum type="arabicPeriod"/>
            </a:pPr>
            <a:r>
              <a:rPr lang="zh-CN" altLang="en-US" b="0" i="0" dirty="0">
                <a:solidFill>
                  <a:srgbClr val="374151"/>
                </a:solidFill>
                <a:effectLst/>
                <a:latin typeface="Söhne"/>
              </a:rPr>
              <a:t>使用的是</a:t>
            </a:r>
            <a:r>
              <a:rPr lang="en-US" altLang="zh-CN" b="0" i="0" dirty="0">
                <a:solidFill>
                  <a:srgbClr val="374151"/>
                </a:solidFill>
                <a:effectLst/>
                <a:latin typeface="Söhne"/>
              </a:rPr>
              <a:t>RGBD</a:t>
            </a:r>
            <a:r>
              <a:rPr lang="zh-CN" altLang="en-US" b="0" i="0" dirty="0">
                <a:solidFill>
                  <a:srgbClr val="374151"/>
                </a:solidFill>
                <a:effectLst/>
                <a:latin typeface="Söhne"/>
              </a:rPr>
              <a:t>图像，结合了传统的</a:t>
            </a:r>
            <a:r>
              <a:rPr lang="en-US" altLang="zh-CN" b="0" i="0" dirty="0">
                <a:solidFill>
                  <a:srgbClr val="374151"/>
                </a:solidFill>
                <a:effectLst/>
                <a:latin typeface="Söhne"/>
              </a:rPr>
              <a:t>RGB</a:t>
            </a:r>
            <a:r>
              <a:rPr lang="zh-CN" altLang="en-US" b="0" i="0" dirty="0">
                <a:solidFill>
                  <a:srgbClr val="374151"/>
                </a:solidFill>
                <a:effectLst/>
                <a:latin typeface="Söhne"/>
              </a:rPr>
              <a:t>图像（颜色信息）和深度数据。</a:t>
            </a:r>
          </a:p>
          <a:p>
            <a:pPr algn="l">
              <a:buFont typeface="+mj-lt"/>
              <a:buAutoNum type="arabicPeriod"/>
            </a:pPr>
            <a:r>
              <a:rPr lang="zh-CN" altLang="en-US" b="1" i="0" dirty="0">
                <a:solidFill>
                  <a:srgbClr val="374151"/>
                </a:solidFill>
                <a:effectLst/>
                <a:latin typeface="Söhne"/>
              </a:rPr>
              <a:t>特征提取</a:t>
            </a:r>
            <a:r>
              <a:rPr lang="en-US" altLang="zh-CN" b="0" i="0" dirty="0">
                <a:solidFill>
                  <a:srgbClr val="374151"/>
                </a:solidFill>
                <a:effectLst/>
                <a:latin typeface="Söhne"/>
              </a:rPr>
              <a:t>:</a:t>
            </a:r>
          </a:p>
          <a:p>
            <a:pPr marL="742950" lvl="1" indent="-285750" algn="l">
              <a:buFont typeface="+mj-lt"/>
              <a:buAutoNum type="arabicPeriod"/>
            </a:pPr>
            <a:r>
              <a:rPr lang="zh-CN" altLang="en-US" b="0" i="0" dirty="0">
                <a:solidFill>
                  <a:srgbClr val="374151"/>
                </a:solidFill>
                <a:effectLst/>
                <a:latin typeface="Söhne"/>
              </a:rPr>
              <a:t>特征提取同时考虑了颜色和深度信息，可以使用传统的卷积神经网络（如</a:t>
            </a:r>
            <a:r>
              <a:rPr lang="en-US" altLang="zh-CN" b="0" i="0" dirty="0">
                <a:solidFill>
                  <a:srgbClr val="374151"/>
                </a:solidFill>
                <a:effectLst/>
                <a:latin typeface="Söhne"/>
              </a:rPr>
              <a:t>CNN</a:t>
            </a:r>
            <a:r>
              <a:rPr lang="zh-CN" altLang="en-US" b="0" i="0" dirty="0">
                <a:solidFill>
                  <a:srgbClr val="374151"/>
                </a:solidFill>
                <a:effectLst/>
                <a:latin typeface="Söhne"/>
              </a:rPr>
              <a:t>）来处理</a:t>
            </a:r>
            <a:r>
              <a:rPr lang="en-US" altLang="zh-CN" b="0" i="0" dirty="0">
                <a:solidFill>
                  <a:srgbClr val="374151"/>
                </a:solidFill>
                <a:effectLst/>
                <a:latin typeface="Söhne"/>
              </a:rPr>
              <a:t>RGB</a:t>
            </a:r>
            <a:r>
              <a:rPr lang="zh-CN" altLang="en-US" b="0" i="0" dirty="0">
                <a:solidFill>
                  <a:srgbClr val="374151"/>
                </a:solidFill>
                <a:effectLst/>
                <a:latin typeface="Söhne"/>
              </a:rPr>
              <a:t>部分，结合深度信息增强三维感知。</a:t>
            </a:r>
          </a:p>
          <a:p>
            <a:pPr marL="742950" lvl="1" indent="-285750" algn="l">
              <a:buFont typeface="+mj-lt"/>
              <a:buAutoNum type="arabicPeriod"/>
            </a:pPr>
            <a:r>
              <a:rPr lang="zh-CN" altLang="en-US" b="0" i="0" dirty="0">
                <a:solidFill>
                  <a:srgbClr val="374151"/>
                </a:solidFill>
                <a:effectLst/>
                <a:latin typeface="Söhne"/>
              </a:rPr>
              <a:t>有时使用专门的网络架构来同时处理</a:t>
            </a:r>
            <a:r>
              <a:rPr lang="en-US" altLang="zh-CN" b="0" i="0" dirty="0">
                <a:solidFill>
                  <a:srgbClr val="374151"/>
                </a:solidFill>
                <a:effectLst/>
                <a:latin typeface="Söhne"/>
              </a:rPr>
              <a:t>RGB</a:t>
            </a:r>
            <a:r>
              <a:rPr lang="zh-CN" altLang="en-US" b="0" i="0" dirty="0">
                <a:solidFill>
                  <a:srgbClr val="374151"/>
                </a:solidFill>
                <a:effectLst/>
                <a:latin typeface="Söhne"/>
              </a:rPr>
              <a:t>和深度信息。</a:t>
            </a:r>
          </a:p>
          <a:p>
            <a:pPr algn="l">
              <a:buFont typeface="+mj-lt"/>
              <a:buAutoNum type="arabicPeriod"/>
            </a:pPr>
            <a:r>
              <a:rPr lang="zh-CN" altLang="en-US" b="1" i="0" dirty="0">
                <a:solidFill>
                  <a:srgbClr val="374151"/>
                </a:solidFill>
                <a:effectLst/>
                <a:latin typeface="Söhne"/>
              </a:rPr>
              <a:t>姿态估计</a:t>
            </a:r>
            <a:r>
              <a:rPr lang="en-US" altLang="zh-CN" b="0" i="0" dirty="0">
                <a:solidFill>
                  <a:srgbClr val="374151"/>
                </a:solidFill>
                <a:effectLst/>
                <a:latin typeface="Söhne"/>
              </a:rPr>
              <a:t>:</a:t>
            </a:r>
          </a:p>
          <a:p>
            <a:pPr marL="742950" lvl="1" indent="-285750" algn="l">
              <a:buFont typeface="+mj-lt"/>
              <a:buAutoNum type="arabicPeriod"/>
            </a:pPr>
            <a:r>
              <a:rPr lang="zh-CN" altLang="en-US" b="0" i="0" dirty="0">
                <a:solidFill>
                  <a:srgbClr val="374151"/>
                </a:solidFill>
                <a:effectLst/>
                <a:latin typeface="Söhne"/>
              </a:rPr>
              <a:t>通过将图像中的物体特征与预先定义的模型匹配来估计姿态。</a:t>
            </a:r>
          </a:p>
          <a:p>
            <a:pPr marL="742950" lvl="1" indent="-285750" algn="l">
              <a:buFont typeface="+mj-lt"/>
              <a:buAutoNum type="arabicPeriod"/>
            </a:pPr>
            <a:r>
              <a:rPr lang="zh-CN" altLang="en-US" b="0" i="0" dirty="0">
                <a:solidFill>
                  <a:srgbClr val="374151"/>
                </a:solidFill>
                <a:effectLst/>
                <a:latin typeface="Söhne"/>
              </a:rPr>
              <a:t>可以结合深度信息来提升估计的准确性和鲁棒性。</a:t>
            </a:r>
          </a:p>
          <a:p>
            <a:endParaRPr lang="en-US" altLang="zh-CN" dirty="0"/>
          </a:p>
          <a:p>
            <a:pPr algn="l">
              <a:buFont typeface="Arial" panose="020B0604020202020204" pitchFamily="34" charset="0"/>
              <a:buChar char="•"/>
            </a:pPr>
            <a:r>
              <a:rPr lang="zh-CN" altLang="en-US" b="0" i="0" dirty="0">
                <a:solidFill>
                  <a:srgbClr val="374151"/>
                </a:solidFill>
                <a:effectLst/>
                <a:latin typeface="Söhne"/>
              </a:rPr>
              <a:t>生成抓取卷积神经网络是一种专为机器人抓取任务设计的深度学习模型。</a:t>
            </a:r>
            <a:r>
              <a:rPr lang="en-US" altLang="zh-CN" b="0" i="0" dirty="0">
                <a:solidFill>
                  <a:srgbClr val="374151"/>
                </a:solidFill>
                <a:effectLst/>
                <a:latin typeface="Söhne"/>
              </a:rPr>
              <a:t>6D</a:t>
            </a:r>
            <a:r>
              <a:rPr lang="zh-CN" altLang="en-US" b="0" i="0" dirty="0">
                <a:solidFill>
                  <a:srgbClr val="374151"/>
                </a:solidFill>
                <a:effectLst/>
                <a:latin typeface="Söhne"/>
              </a:rPr>
              <a:t>姿态估计算法（如</a:t>
            </a:r>
            <a:r>
              <a:rPr lang="en-US" altLang="zh-CN" b="0" i="0" dirty="0" err="1">
                <a:solidFill>
                  <a:srgbClr val="374151"/>
                </a:solidFill>
                <a:effectLst/>
                <a:latin typeface="Söhne"/>
              </a:rPr>
              <a:t>PoseCNN</a:t>
            </a:r>
            <a:r>
              <a:rPr lang="zh-CN" altLang="en-US" b="0" i="0" dirty="0">
                <a:solidFill>
                  <a:srgbClr val="374151"/>
                </a:solidFill>
                <a:effectLst/>
                <a:latin typeface="Söhne"/>
              </a:rPr>
              <a:t>、</a:t>
            </a:r>
            <a:r>
              <a:rPr lang="en-US" altLang="zh-CN" b="0" i="0" dirty="0" err="1">
                <a:solidFill>
                  <a:srgbClr val="374151"/>
                </a:solidFill>
                <a:effectLst/>
                <a:latin typeface="Söhne"/>
              </a:rPr>
              <a:t>DenseFusion</a:t>
            </a:r>
            <a:r>
              <a:rPr lang="zh-CN" altLang="en-US" b="0" i="0" dirty="0">
                <a:solidFill>
                  <a:srgbClr val="374151"/>
                </a:solidFill>
                <a:effectLst/>
                <a:latin typeface="Söhne"/>
              </a:rPr>
              <a:t>等）专注于精确地确定物体在三维空间中的位置和方向，适用于需要精细操作的场景。</a:t>
            </a:r>
          </a:p>
          <a:p>
            <a:pPr algn="l">
              <a:buFont typeface="Arial" panose="020B0604020202020204" pitchFamily="34" charset="0"/>
              <a:buChar char="•"/>
            </a:pPr>
            <a:r>
              <a:rPr lang="en-US" altLang="zh-CN" b="0" i="0" dirty="0">
                <a:solidFill>
                  <a:srgbClr val="374151"/>
                </a:solidFill>
                <a:effectLst/>
                <a:latin typeface="Söhne"/>
              </a:rPr>
              <a:t>GGCNN</a:t>
            </a:r>
            <a:r>
              <a:rPr lang="zh-CN" altLang="en-US" b="0" i="0" dirty="0">
                <a:solidFill>
                  <a:srgbClr val="374151"/>
                </a:solidFill>
                <a:effectLst/>
                <a:latin typeface="Söhne"/>
              </a:rPr>
              <a:t>则直接针对抓取任务，提供快速的抓取解决方案，但不涉及详细的物体</a:t>
            </a:r>
            <a:r>
              <a:rPr lang="en-US" altLang="zh-CN" b="0" i="0" dirty="0">
                <a:solidFill>
                  <a:srgbClr val="374151"/>
                </a:solidFill>
                <a:effectLst/>
                <a:latin typeface="Söhne"/>
              </a:rPr>
              <a:t>6D</a:t>
            </a:r>
            <a:r>
              <a:rPr lang="zh-CN" altLang="en-US" b="0" i="0" dirty="0">
                <a:solidFill>
                  <a:srgbClr val="374151"/>
                </a:solidFill>
                <a:effectLst/>
                <a:latin typeface="Söhne"/>
              </a:rPr>
              <a:t>姿态估计。</a:t>
            </a:r>
            <a:endParaRPr lang="en-US" altLang="zh-CN" b="0" i="0" dirty="0">
              <a:solidFill>
                <a:srgbClr val="374151"/>
              </a:solidFill>
              <a:effectLst/>
              <a:latin typeface="Söhne"/>
            </a:endParaRPr>
          </a:p>
          <a:p>
            <a:pPr algn="l">
              <a:buFont typeface="Arial" panose="020B0604020202020204" pitchFamily="34" charset="0"/>
              <a:buChar char="•"/>
            </a:pPr>
            <a:r>
              <a:rPr lang="en-US" altLang="zh-CN" b="0" i="0" dirty="0">
                <a:solidFill>
                  <a:srgbClr val="374151"/>
                </a:solidFill>
                <a:effectLst/>
                <a:latin typeface="Söhne"/>
              </a:rPr>
              <a:t>6D</a:t>
            </a:r>
            <a:r>
              <a:rPr lang="zh-CN" altLang="en-US" b="0" i="0" dirty="0">
                <a:solidFill>
                  <a:srgbClr val="374151"/>
                </a:solidFill>
                <a:effectLst/>
                <a:latin typeface="Söhne"/>
              </a:rPr>
              <a:t>姿态估计算法通常需要先检测物体，然后估计其姿态参数。</a:t>
            </a:r>
          </a:p>
          <a:p>
            <a:pPr algn="l">
              <a:buFont typeface="Arial" panose="020B0604020202020204" pitchFamily="34" charset="0"/>
              <a:buChar char="•"/>
            </a:pPr>
            <a:r>
              <a:rPr lang="en-US" altLang="zh-CN" b="0" i="0" dirty="0">
                <a:solidFill>
                  <a:srgbClr val="374151"/>
                </a:solidFill>
                <a:effectLst/>
                <a:latin typeface="Söhne"/>
              </a:rPr>
              <a:t>GGCNN</a:t>
            </a:r>
            <a:r>
              <a:rPr lang="zh-CN" altLang="en-US" b="0" i="0" dirty="0">
                <a:solidFill>
                  <a:srgbClr val="374151"/>
                </a:solidFill>
                <a:effectLst/>
                <a:latin typeface="Söhne"/>
              </a:rPr>
              <a:t>直接生成抓取地图，为每个像素点指定抓取参数，更加直接和快速。</a:t>
            </a:r>
          </a:p>
          <a:p>
            <a:pPr algn="l">
              <a:buFont typeface="Arial" panose="020B0604020202020204" pitchFamily="34" charset="0"/>
              <a:buChar char="•"/>
            </a:pPr>
            <a:r>
              <a:rPr lang="en-US" altLang="zh-CN" b="0" i="0" dirty="0">
                <a:solidFill>
                  <a:srgbClr val="374151"/>
                </a:solidFill>
                <a:effectLst/>
                <a:latin typeface="Söhne"/>
              </a:rPr>
              <a:t>6D</a:t>
            </a:r>
            <a:r>
              <a:rPr lang="zh-CN" altLang="en-US" b="0" i="0" dirty="0">
                <a:solidFill>
                  <a:srgbClr val="374151"/>
                </a:solidFill>
                <a:effectLst/>
                <a:latin typeface="Söhne"/>
              </a:rPr>
              <a:t>姿态估计算法适用于那些对姿态精度要求较高的应用，如精密组装、复杂操控等。</a:t>
            </a:r>
          </a:p>
          <a:p>
            <a:pPr algn="l">
              <a:buFont typeface="Arial" panose="020B0604020202020204" pitchFamily="34" charset="0"/>
              <a:buChar char="•"/>
            </a:pPr>
            <a:r>
              <a:rPr lang="en-US" altLang="zh-CN" b="0" i="0" dirty="0">
                <a:solidFill>
                  <a:srgbClr val="374151"/>
                </a:solidFill>
                <a:effectLst/>
                <a:latin typeface="Söhne"/>
              </a:rPr>
              <a:t>GGCNN</a:t>
            </a:r>
            <a:r>
              <a:rPr lang="zh-CN" altLang="en-US" b="0" i="0" dirty="0">
                <a:solidFill>
                  <a:srgbClr val="374151"/>
                </a:solidFill>
                <a:effectLst/>
                <a:latin typeface="Söhne"/>
              </a:rPr>
              <a:t>更适合于快速抓取场景，如物流分拣、简单搬运任务等。</a:t>
            </a:r>
          </a:p>
          <a:p>
            <a:endParaRPr lang="zh-CN" altLang="en-US" dirty="0"/>
          </a:p>
        </p:txBody>
      </p:sp>
      <p:sp>
        <p:nvSpPr>
          <p:cNvPr id="4" name="灯片编号占位符 3"/>
          <p:cNvSpPr>
            <a:spLocks noGrp="1"/>
          </p:cNvSpPr>
          <p:nvPr>
            <p:ph type="sldNum" sz="quarter" idx="5"/>
          </p:nvPr>
        </p:nvSpPr>
        <p:spPr/>
        <p:txBody>
          <a:bodyPr/>
          <a:lstStyle/>
          <a:p>
            <a:fld id="{2E85573B-6FAF-4298-9746-DFC174518DCC}" type="slidenum">
              <a:rPr lang="zh-CN" altLang="en-US" smtClean="0"/>
              <a:t>14</a:t>
            </a:fld>
            <a:endParaRPr lang="zh-CN" altLang="en-US"/>
          </a:p>
        </p:txBody>
      </p:sp>
    </p:spTree>
    <p:extLst>
      <p:ext uri="{BB962C8B-B14F-4D97-AF65-F5344CB8AC3E}">
        <p14:creationId xmlns:p14="http://schemas.microsoft.com/office/powerpoint/2010/main" val="48510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5000"/>
              </a:lnSpc>
            </a:pPr>
            <a:r>
              <a:rPr lang="zh-CN" altLang="en-US" sz="1800" b="0" i="0" u="none" strike="noStrike" baseline="0" dirty="0">
                <a:latin typeface="TimesNewRomanPSMT"/>
              </a:rPr>
              <a:t>输入</a:t>
            </a:r>
            <a:r>
              <a:rPr lang="en-US" altLang="zh-CN" sz="1800" b="0" i="0" u="none" strike="noStrike" baseline="0" dirty="0">
                <a:latin typeface="TimesNewRomanPSMT"/>
              </a:rPr>
              <a:t>RGBD</a:t>
            </a:r>
            <a:r>
              <a:rPr lang="zh-CN" altLang="en-US" sz="1800" b="0" i="0" u="none" strike="noStrike" baseline="0" dirty="0">
                <a:latin typeface="TimesNewRomanPSMT"/>
              </a:rPr>
              <a:t>图像，通过特征提取模块融合表面特征和几何信息获得每个点的特征。这些特征被送至一个</a:t>
            </a:r>
            <a:r>
              <a:rPr lang="en-US" altLang="zh-CN" sz="1800" b="0" i="0" u="none" strike="noStrike" baseline="0" dirty="0">
                <a:latin typeface="TimesNewRomanPSMT"/>
              </a:rPr>
              <a:t>3D</a:t>
            </a:r>
            <a:r>
              <a:rPr lang="zh-CN" altLang="en-US" sz="1800" b="0" i="0" u="none" strike="noStrike" baseline="0" dirty="0">
                <a:latin typeface="TimesNewRomanPSMT"/>
              </a:rPr>
              <a:t>关键点检测模块</a:t>
            </a:r>
            <a:r>
              <a:rPr lang="en-US" altLang="zh-CN" sz="1800" b="0" i="0" u="none" strike="noStrike" baseline="0" dirty="0">
                <a:latin typeface="TimesNewRomanPSMT"/>
              </a:rPr>
              <a:t>M_K</a:t>
            </a:r>
            <a:r>
              <a:rPr lang="zh-CN" altLang="en-US" sz="1800" b="0" i="0" u="none" strike="noStrike" baseline="0" dirty="0">
                <a:latin typeface="TimesNewRomanPSMT"/>
              </a:rPr>
              <a:t>，去训练以预测出每个点相对于关键点的偏移量。另外，我们提出了一个实例语义分割模块来处理场景中有多物体的情况。语义分割模块</a:t>
            </a:r>
            <a:r>
              <a:rPr lang="en-US" altLang="zh-CN" sz="1800" b="0" i="0" u="none" strike="noStrike" baseline="0" dirty="0">
                <a:latin typeface="TimesNewRomanPSMT"/>
              </a:rPr>
              <a:t>M_S</a:t>
            </a:r>
            <a:r>
              <a:rPr lang="zh-CN" altLang="en-US" sz="1800" b="0" i="0" u="none" strike="noStrike" baseline="0" dirty="0">
                <a:latin typeface="TimesNewRomanPSMT"/>
              </a:rPr>
              <a:t>预测出每个点的语义标签，一个中心投票模块预测每个点相对于物体中心的平移偏移量。借助已学习的每个点到其所在物体中心点的偏移，应用聚类算法区分具有相同语义标签的不同实例，然后使用相同实例上的点投票并聚类出该物体的</a:t>
            </a:r>
            <a:r>
              <a:rPr lang="en-US" altLang="zh-CN" sz="1800" b="0" i="0" u="none" strike="noStrike" baseline="0" dirty="0">
                <a:latin typeface="TimesNewRomanPSMT"/>
              </a:rPr>
              <a:t>3D</a:t>
            </a:r>
            <a:r>
              <a:rPr lang="zh-CN" altLang="en-US" sz="1800" b="0" i="0" u="none" strike="noStrike" baseline="0" dirty="0">
                <a:latin typeface="TimesNewRomanPSMT"/>
              </a:rPr>
              <a:t>关键点。最后，利用相机坐标系下的目标关键点坐标和目标坐标系下的</a:t>
            </a:r>
            <a:r>
              <a:rPr lang="en-US" altLang="zh-CN" sz="1800" b="0" i="0" u="none" strike="noStrike" baseline="0" dirty="0">
                <a:latin typeface="TimesNewRomanPSMT"/>
              </a:rPr>
              <a:t>3D</a:t>
            </a:r>
            <a:r>
              <a:rPr lang="zh-CN" altLang="en-US" sz="1800" b="0" i="0" u="none" strike="noStrike" baseline="0" dirty="0">
                <a:latin typeface="TimesNewRomanPSMT"/>
              </a:rPr>
              <a:t>关键点坐标的对应关系，使用最小二乘法估算出目标的</a:t>
            </a:r>
            <a:r>
              <a:rPr lang="en-US" altLang="zh-CN" sz="1800" b="0" i="0" u="none" strike="noStrike" baseline="0" dirty="0">
                <a:latin typeface="TimesNewRomanPSMT"/>
              </a:rPr>
              <a:t>6D</a:t>
            </a:r>
            <a:r>
              <a:rPr lang="zh-CN" altLang="en-US" sz="1800" b="0" i="0" u="none" strike="noStrike" baseline="0" dirty="0">
                <a:latin typeface="TimesNewRomanPSMT"/>
              </a:rPr>
              <a:t>位姿参数。</a:t>
            </a:r>
          </a:p>
          <a:p>
            <a:pPr algn="l"/>
            <a:r>
              <a:rPr lang="zh-CN" altLang="en-US" sz="1800" b="0" i="0" u="none" strike="noStrike" baseline="0" dirty="0">
                <a:latin typeface="宋体" panose="02010600030101010101" pitchFamily="2" charset="-122"/>
                <a:ea typeface="宋体" panose="02010600030101010101" pitchFamily="2" charset="-122"/>
              </a:rPr>
              <a:t>总体而言，</a:t>
            </a:r>
            <a:r>
              <a:rPr lang="en-US" altLang="zh-CN" sz="1800" b="0" i="0" u="none" strike="noStrike" baseline="0" dirty="0">
                <a:latin typeface="TimesNewRomanPSMT"/>
                <a:ea typeface="宋体" panose="02010600030101010101" pitchFamily="2" charset="-122"/>
              </a:rPr>
              <a:t>PVN3D </a:t>
            </a:r>
            <a:r>
              <a:rPr lang="zh-CN" altLang="en-US" sz="1800" b="0" i="0" u="none" strike="noStrike" baseline="0" dirty="0">
                <a:latin typeface="宋体" panose="02010600030101010101" pitchFamily="2" charset="-122"/>
                <a:ea typeface="宋体" panose="02010600030101010101" pitchFamily="2" charset="-122"/>
              </a:rPr>
              <a:t>是一个两阶段方法，其核心为两大部分：一个是三维关键点检测模块，一个是</a:t>
            </a:r>
            <a:r>
              <a:rPr lang="en-US" altLang="zh-CN" sz="1800" b="0" i="0" u="none" strike="noStrike" baseline="0" dirty="0">
                <a:latin typeface="TimesNewRomanPSMT"/>
                <a:ea typeface="宋体" panose="02010600030101010101" pitchFamily="2" charset="-122"/>
              </a:rPr>
              <a:t>6D</a:t>
            </a:r>
            <a:r>
              <a:rPr lang="zh-CN" altLang="en-US" sz="1800" b="0" i="0" u="none" strike="noStrike" baseline="0" dirty="0">
                <a:latin typeface="宋体" panose="02010600030101010101" pitchFamily="2" charset="-122"/>
                <a:ea typeface="宋体" panose="02010600030101010101" pitchFamily="2" charset="-122"/>
              </a:rPr>
              <a:t>姿态参数拟合模块。</a:t>
            </a:r>
            <a:endParaRPr lang="zh-CN" altLang="en-US" dirty="0"/>
          </a:p>
        </p:txBody>
      </p:sp>
      <p:sp>
        <p:nvSpPr>
          <p:cNvPr id="4" name="灯片编号占位符 3"/>
          <p:cNvSpPr>
            <a:spLocks noGrp="1"/>
          </p:cNvSpPr>
          <p:nvPr>
            <p:ph type="sldNum" sz="quarter" idx="5"/>
          </p:nvPr>
        </p:nvSpPr>
        <p:spPr/>
        <p:txBody>
          <a:bodyPr/>
          <a:lstStyle/>
          <a:p>
            <a:fld id="{2E85573B-6FAF-4298-9746-DFC174518DCC}" type="slidenum">
              <a:rPr lang="zh-CN" altLang="en-US" smtClean="0"/>
              <a:t>15</a:t>
            </a:fld>
            <a:endParaRPr lang="zh-CN" altLang="en-US"/>
          </a:p>
        </p:txBody>
      </p:sp>
    </p:spTree>
    <p:extLst>
      <p:ext uri="{BB962C8B-B14F-4D97-AF65-F5344CB8AC3E}">
        <p14:creationId xmlns:p14="http://schemas.microsoft.com/office/powerpoint/2010/main" val="3990234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8FF70B1-FFE8-419B-9D8F-2333EBC69C1B}"/>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5" name="页脚占位符 4">
            <a:extLst>
              <a:ext uri="{FF2B5EF4-FFF2-40B4-BE49-F238E27FC236}">
                <a16:creationId xmlns:a16="http://schemas.microsoft.com/office/drawing/2014/main" id="{122F642B-D4D6-49A7-A37B-CBB387AFC2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A8997E-F3AF-42B8-BDAA-77086C7B5FF7}"/>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
        <p:nvSpPr>
          <p:cNvPr id="7" name="矩形 6">
            <a:extLst>
              <a:ext uri="{FF2B5EF4-FFF2-40B4-BE49-F238E27FC236}">
                <a16:creationId xmlns:a16="http://schemas.microsoft.com/office/drawing/2014/main" id="{20F2FFAA-E290-4E11-8FB6-B2832981F6BC}"/>
              </a:ext>
            </a:extLst>
          </p:cNvPr>
          <p:cNvSpPr/>
          <p:nvPr userDrawn="1"/>
        </p:nvSpPr>
        <p:spPr>
          <a:xfrm>
            <a:off x="0" y="1018768"/>
            <a:ext cx="1948874" cy="14778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solidFill>
                <a:schemeClr val="accent1">
                  <a:lumMod val="50000"/>
                </a:schemeClr>
              </a:solidFill>
              <a:cs typeface="+mn-ea"/>
              <a:sym typeface="+mn-lt"/>
            </a:endParaRPr>
          </a:p>
        </p:txBody>
      </p:sp>
      <p:pic>
        <p:nvPicPr>
          <p:cNvPr id="8" name="图片 7">
            <a:extLst>
              <a:ext uri="{FF2B5EF4-FFF2-40B4-BE49-F238E27FC236}">
                <a16:creationId xmlns:a16="http://schemas.microsoft.com/office/drawing/2014/main" id="{68FAB26D-2FF5-4045-A22C-916596DB61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7487" b="-4870"/>
          <a:stretch>
            <a:fillRect/>
          </a:stretch>
        </p:blipFill>
        <p:spPr>
          <a:xfrm>
            <a:off x="167695" y="1141887"/>
            <a:ext cx="1576537" cy="1286998"/>
          </a:xfrm>
          <a:prstGeom prst="rect">
            <a:avLst/>
          </a:prstGeom>
        </p:spPr>
      </p:pic>
      <p:sp>
        <p:nvSpPr>
          <p:cNvPr id="11" name="矩形 10">
            <a:extLst>
              <a:ext uri="{FF2B5EF4-FFF2-40B4-BE49-F238E27FC236}">
                <a16:creationId xmlns:a16="http://schemas.microsoft.com/office/drawing/2014/main" id="{D895CCBE-5BC8-4A87-9F0A-78E4C0A06A17}"/>
              </a:ext>
            </a:extLst>
          </p:cNvPr>
          <p:cNvSpPr/>
          <p:nvPr userDrawn="1"/>
        </p:nvSpPr>
        <p:spPr>
          <a:xfrm>
            <a:off x="6471138" y="3808676"/>
            <a:ext cx="5720863" cy="778102"/>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50000"/>
                </a:schemeClr>
              </a:solidFill>
              <a:cs typeface="+mn-ea"/>
              <a:sym typeface="+mn-lt"/>
            </a:endParaRPr>
          </a:p>
        </p:txBody>
      </p:sp>
    </p:spTree>
    <p:extLst>
      <p:ext uri="{BB962C8B-B14F-4D97-AF65-F5344CB8AC3E}">
        <p14:creationId xmlns:p14="http://schemas.microsoft.com/office/powerpoint/2010/main" val="1767554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8D5A33-EC25-4C47-B93E-DBCC11FA9B3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7AC377E-BF97-437B-9B59-05C745862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F12BCE-BFB4-45DA-B78C-5F41F0D2AF4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2566398-3043-4170-9D47-F0B521B93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76EA24B-7CAC-4D57-8223-653AE19AA24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4B4EA3F-2291-4AA8-859B-48C2948AAB27}"/>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8" name="页脚占位符 7">
            <a:extLst>
              <a:ext uri="{FF2B5EF4-FFF2-40B4-BE49-F238E27FC236}">
                <a16:creationId xmlns:a16="http://schemas.microsoft.com/office/drawing/2014/main" id="{72DDEE0A-01E2-4EF2-9DF8-D37E008392A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DABA17-1F2C-400B-8C78-372D47050918}"/>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3253656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F6B06-753C-472A-B9C5-33CA015665F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C718463-439E-4E08-89DE-40472D3C3B34}"/>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4" name="页脚占位符 3">
            <a:extLst>
              <a:ext uri="{FF2B5EF4-FFF2-40B4-BE49-F238E27FC236}">
                <a16:creationId xmlns:a16="http://schemas.microsoft.com/office/drawing/2014/main" id="{79720920-FCC4-46E0-ACE8-4CDAFCB40B7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A52DF1-6691-4D30-AA0E-DEB455311F89}"/>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21127905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FD211-CF0A-457B-B7E5-C924D359C8E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1546CD4-A076-4087-B1EB-864E9CC090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67140F-0D93-480D-93F7-A3BA38696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B7B419-CC47-47B4-B088-2D6CE34A7A30}"/>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6" name="页脚占位符 5">
            <a:extLst>
              <a:ext uri="{FF2B5EF4-FFF2-40B4-BE49-F238E27FC236}">
                <a16:creationId xmlns:a16="http://schemas.microsoft.com/office/drawing/2014/main" id="{558E05C1-221A-4314-83CF-A60A0290EE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8E5E7E-01B8-41C3-89A4-0D6E937D5E7C}"/>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22531475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A6B34-4645-4B8E-A212-5F33D5C5E78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E01CB48-17AD-4ABB-B3F7-438B93AFA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5643D4-9833-4F3A-B387-471752381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B77E45-AA8A-4156-BC80-52A50DA2F81E}"/>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6" name="页脚占位符 5">
            <a:extLst>
              <a:ext uri="{FF2B5EF4-FFF2-40B4-BE49-F238E27FC236}">
                <a16:creationId xmlns:a16="http://schemas.microsoft.com/office/drawing/2014/main" id="{4B9ECDD0-C87E-4ACC-B69E-F40FA81F44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C77345-71D2-44B0-866E-8C5C599F4884}"/>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1004507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9074D-F550-4780-B9D4-8F3293C799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888EEA1-8DC8-467F-AF9F-1C1B40E8FFC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30451B-AFF5-46EE-9BF8-2375664EC11A}"/>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5" name="页脚占位符 4">
            <a:extLst>
              <a:ext uri="{FF2B5EF4-FFF2-40B4-BE49-F238E27FC236}">
                <a16:creationId xmlns:a16="http://schemas.microsoft.com/office/drawing/2014/main" id="{1BDA99C9-D97D-432B-9B86-F1764ED5B6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43437E-6A6C-45AB-8B89-D575DD6F5818}"/>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13121889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A7F777-952F-4BFB-8643-AB396569BA7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D59C421-F404-49A3-BE00-F1C1172CFF7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980F00-A4C9-48CF-A389-DDB0E2D23B77}"/>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5" name="页脚占位符 4">
            <a:extLst>
              <a:ext uri="{FF2B5EF4-FFF2-40B4-BE49-F238E27FC236}">
                <a16:creationId xmlns:a16="http://schemas.microsoft.com/office/drawing/2014/main" id="{F43D5FED-93D8-4C12-A221-66123EEC25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9C5154-6D8B-41D7-8B20-BB0CBA17F9A9}"/>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26596638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AF411BC-E822-40C0-A990-29213E81460D}"/>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5" name="页脚占位符 4">
            <a:extLst>
              <a:ext uri="{FF2B5EF4-FFF2-40B4-BE49-F238E27FC236}">
                <a16:creationId xmlns:a16="http://schemas.microsoft.com/office/drawing/2014/main" id="{096B4E92-82DB-41EA-8F01-47FC7EF125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7F4483-B13D-418D-99EB-D3CFA2500243}"/>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
        <p:nvSpPr>
          <p:cNvPr id="7" name="矩形 6">
            <a:extLst>
              <a:ext uri="{FF2B5EF4-FFF2-40B4-BE49-F238E27FC236}">
                <a16:creationId xmlns:a16="http://schemas.microsoft.com/office/drawing/2014/main" id="{6A42DC8C-3CD5-4263-AEC2-6E8FAED5FB2D}"/>
              </a:ext>
            </a:extLst>
          </p:cNvPr>
          <p:cNvSpPr/>
          <p:nvPr userDrawn="1"/>
        </p:nvSpPr>
        <p:spPr>
          <a:xfrm>
            <a:off x="0" y="0"/>
            <a:ext cx="3306619" cy="685800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cs typeface="+mn-ea"/>
              <a:sym typeface="+mn-lt"/>
            </a:endParaRPr>
          </a:p>
        </p:txBody>
      </p:sp>
      <p:pic>
        <p:nvPicPr>
          <p:cNvPr id="8" name="图片 7">
            <a:extLst>
              <a:ext uri="{FF2B5EF4-FFF2-40B4-BE49-F238E27FC236}">
                <a16:creationId xmlns:a16="http://schemas.microsoft.com/office/drawing/2014/main" id="{6810FCE4-5F99-42E9-827C-8E78064EB4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7487" b="-4870"/>
          <a:stretch>
            <a:fillRect/>
          </a:stretch>
        </p:blipFill>
        <p:spPr>
          <a:xfrm>
            <a:off x="865039" y="404406"/>
            <a:ext cx="1576537" cy="1286998"/>
          </a:xfrm>
          <a:prstGeom prst="rect">
            <a:avLst/>
          </a:prstGeom>
        </p:spPr>
      </p:pic>
    </p:spTree>
    <p:extLst>
      <p:ext uri="{BB962C8B-B14F-4D97-AF65-F5344CB8AC3E}">
        <p14:creationId xmlns:p14="http://schemas.microsoft.com/office/powerpoint/2010/main" val="19112273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FDC73B5-26FA-412A-828F-24122F7565E3}"/>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5" name="页脚占位符 4">
            <a:extLst>
              <a:ext uri="{FF2B5EF4-FFF2-40B4-BE49-F238E27FC236}">
                <a16:creationId xmlns:a16="http://schemas.microsoft.com/office/drawing/2014/main" id="{C56F6B47-5541-4AE0-930F-CF149840BC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60A4E3-BB78-491E-9143-32B29CA296DB}"/>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
        <p:nvSpPr>
          <p:cNvPr id="7" name="矩形 6">
            <a:extLst>
              <a:ext uri="{FF2B5EF4-FFF2-40B4-BE49-F238E27FC236}">
                <a16:creationId xmlns:a16="http://schemas.microsoft.com/office/drawing/2014/main" id="{42F30C93-1438-4400-847E-15CA1BA09BA8}"/>
              </a:ext>
            </a:extLst>
          </p:cNvPr>
          <p:cNvSpPr/>
          <p:nvPr userDrawn="1"/>
        </p:nvSpPr>
        <p:spPr>
          <a:xfrm>
            <a:off x="2" y="0"/>
            <a:ext cx="2020388" cy="685800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cs typeface="+mn-ea"/>
              <a:sym typeface="+mn-lt"/>
            </a:endParaRPr>
          </a:p>
        </p:txBody>
      </p:sp>
      <p:pic>
        <p:nvPicPr>
          <p:cNvPr id="8" name="图片 7">
            <a:extLst>
              <a:ext uri="{FF2B5EF4-FFF2-40B4-BE49-F238E27FC236}">
                <a16:creationId xmlns:a16="http://schemas.microsoft.com/office/drawing/2014/main" id="{51A7B8EC-6A69-4107-B8C0-B8ABA152FFC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9" name="矩形 8">
            <a:extLst>
              <a:ext uri="{FF2B5EF4-FFF2-40B4-BE49-F238E27FC236}">
                <a16:creationId xmlns:a16="http://schemas.microsoft.com/office/drawing/2014/main" id="{AC68352C-EC51-4961-B5C6-B87947600A69}"/>
              </a:ext>
            </a:extLst>
          </p:cNvPr>
          <p:cNvSpPr/>
          <p:nvPr userDrawn="1"/>
        </p:nvSpPr>
        <p:spPr>
          <a:xfrm>
            <a:off x="71120" y="2011680"/>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a:extLst>
              <a:ext uri="{FF2B5EF4-FFF2-40B4-BE49-F238E27FC236}">
                <a16:creationId xmlns:a16="http://schemas.microsoft.com/office/drawing/2014/main" id="{F136C9A7-AE3A-4349-86B6-2872D641098D}"/>
              </a:ext>
            </a:extLst>
          </p:cNvPr>
          <p:cNvCxnSpPr>
            <a:cxnSpLocks/>
          </p:cNvCxnSpPr>
          <p:nvPr userDrawn="1"/>
        </p:nvCxnSpPr>
        <p:spPr>
          <a:xfrm>
            <a:off x="2218361" y="947776"/>
            <a:ext cx="8870550" cy="0"/>
          </a:xfrm>
          <a:prstGeom prst="line">
            <a:avLst/>
          </a:prstGeom>
          <a:ln w="28575">
            <a:solidFill>
              <a:schemeClr val="accent1">
                <a:lumMod val="50000"/>
              </a:schemeClr>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4162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FDC73B5-26FA-412A-828F-24122F7565E3}"/>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5" name="页脚占位符 4">
            <a:extLst>
              <a:ext uri="{FF2B5EF4-FFF2-40B4-BE49-F238E27FC236}">
                <a16:creationId xmlns:a16="http://schemas.microsoft.com/office/drawing/2014/main" id="{C56F6B47-5541-4AE0-930F-CF149840BC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60A4E3-BB78-491E-9143-32B29CA296DB}"/>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
        <p:nvSpPr>
          <p:cNvPr id="7" name="矩形 6">
            <a:extLst>
              <a:ext uri="{FF2B5EF4-FFF2-40B4-BE49-F238E27FC236}">
                <a16:creationId xmlns:a16="http://schemas.microsoft.com/office/drawing/2014/main" id="{42F30C93-1438-4400-847E-15CA1BA09BA8}"/>
              </a:ext>
            </a:extLst>
          </p:cNvPr>
          <p:cNvSpPr/>
          <p:nvPr userDrawn="1"/>
        </p:nvSpPr>
        <p:spPr>
          <a:xfrm>
            <a:off x="2" y="0"/>
            <a:ext cx="2020388" cy="685800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cs typeface="+mn-ea"/>
              <a:sym typeface="+mn-lt"/>
            </a:endParaRPr>
          </a:p>
        </p:txBody>
      </p:sp>
      <p:pic>
        <p:nvPicPr>
          <p:cNvPr id="8" name="图片 7">
            <a:extLst>
              <a:ext uri="{FF2B5EF4-FFF2-40B4-BE49-F238E27FC236}">
                <a16:creationId xmlns:a16="http://schemas.microsoft.com/office/drawing/2014/main" id="{51A7B8EC-6A69-4107-B8C0-B8ABA152FFC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9" name="矩形 8">
            <a:extLst>
              <a:ext uri="{FF2B5EF4-FFF2-40B4-BE49-F238E27FC236}">
                <a16:creationId xmlns:a16="http://schemas.microsoft.com/office/drawing/2014/main" id="{AC68352C-EC51-4961-B5C6-B87947600A69}"/>
              </a:ext>
            </a:extLst>
          </p:cNvPr>
          <p:cNvSpPr/>
          <p:nvPr userDrawn="1"/>
        </p:nvSpPr>
        <p:spPr>
          <a:xfrm>
            <a:off x="66040" y="2892966"/>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a:extLst>
              <a:ext uri="{FF2B5EF4-FFF2-40B4-BE49-F238E27FC236}">
                <a16:creationId xmlns:a16="http://schemas.microsoft.com/office/drawing/2014/main" id="{F136C9A7-AE3A-4349-86B6-2872D641098D}"/>
              </a:ext>
            </a:extLst>
          </p:cNvPr>
          <p:cNvCxnSpPr>
            <a:cxnSpLocks/>
          </p:cNvCxnSpPr>
          <p:nvPr userDrawn="1"/>
        </p:nvCxnSpPr>
        <p:spPr>
          <a:xfrm>
            <a:off x="2218361" y="947776"/>
            <a:ext cx="8870550" cy="0"/>
          </a:xfrm>
          <a:prstGeom prst="line">
            <a:avLst/>
          </a:prstGeom>
          <a:ln w="28575">
            <a:solidFill>
              <a:schemeClr val="accent1">
                <a:lumMod val="50000"/>
              </a:schemeClr>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1025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FDC73B5-26FA-412A-828F-24122F7565E3}"/>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5" name="页脚占位符 4">
            <a:extLst>
              <a:ext uri="{FF2B5EF4-FFF2-40B4-BE49-F238E27FC236}">
                <a16:creationId xmlns:a16="http://schemas.microsoft.com/office/drawing/2014/main" id="{C56F6B47-5541-4AE0-930F-CF149840BC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60A4E3-BB78-491E-9143-32B29CA296DB}"/>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
        <p:nvSpPr>
          <p:cNvPr id="7" name="矩形 6">
            <a:extLst>
              <a:ext uri="{FF2B5EF4-FFF2-40B4-BE49-F238E27FC236}">
                <a16:creationId xmlns:a16="http://schemas.microsoft.com/office/drawing/2014/main" id="{42F30C93-1438-4400-847E-15CA1BA09BA8}"/>
              </a:ext>
            </a:extLst>
          </p:cNvPr>
          <p:cNvSpPr/>
          <p:nvPr userDrawn="1"/>
        </p:nvSpPr>
        <p:spPr>
          <a:xfrm>
            <a:off x="2" y="0"/>
            <a:ext cx="2020388" cy="685800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cs typeface="+mn-ea"/>
              <a:sym typeface="+mn-lt"/>
            </a:endParaRPr>
          </a:p>
        </p:txBody>
      </p:sp>
      <p:pic>
        <p:nvPicPr>
          <p:cNvPr id="8" name="图片 7">
            <a:extLst>
              <a:ext uri="{FF2B5EF4-FFF2-40B4-BE49-F238E27FC236}">
                <a16:creationId xmlns:a16="http://schemas.microsoft.com/office/drawing/2014/main" id="{51A7B8EC-6A69-4107-B8C0-B8ABA152FFC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9" name="矩形 8">
            <a:extLst>
              <a:ext uri="{FF2B5EF4-FFF2-40B4-BE49-F238E27FC236}">
                <a16:creationId xmlns:a16="http://schemas.microsoft.com/office/drawing/2014/main" id="{AC68352C-EC51-4961-B5C6-B87947600A69}"/>
              </a:ext>
            </a:extLst>
          </p:cNvPr>
          <p:cNvSpPr/>
          <p:nvPr userDrawn="1"/>
        </p:nvSpPr>
        <p:spPr>
          <a:xfrm>
            <a:off x="66040" y="3724896"/>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a:extLst>
              <a:ext uri="{FF2B5EF4-FFF2-40B4-BE49-F238E27FC236}">
                <a16:creationId xmlns:a16="http://schemas.microsoft.com/office/drawing/2014/main" id="{F136C9A7-AE3A-4349-86B6-2872D641098D}"/>
              </a:ext>
            </a:extLst>
          </p:cNvPr>
          <p:cNvCxnSpPr>
            <a:cxnSpLocks/>
          </p:cNvCxnSpPr>
          <p:nvPr userDrawn="1"/>
        </p:nvCxnSpPr>
        <p:spPr>
          <a:xfrm>
            <a:off x="2218361" y="947776"/>
            <a:ext cx="8870550" cy="0"/>
          </a:xfrm>
          <a:prstGeom prst="line">
            <a:avLst/>
          </a:prstGeom>
          <a:ln w="28575">
            <a:solidFill>
              <a:schemeClr val="accent1">
                <a:lumMod val="50000"/>
              </a:schemeClr>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919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FDC73B5-26FA-412A-828F-24122F7565E3}"/>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5" name="页脚占位符 4">
            <a:extLst>
              <a:ext uri="{FF2B5EF4-FFF2-40B4-BE49-F238E27FC236}">
                <a16:creationId xmlns:a16="http://schemas.microsoft.com/office/drawing/2014/main" id="{C56F6B47-5541-4AE0-930F-CF149840BC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60A4E3-BB78-491E-9143-32B29CA296DB}"/>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
        <p:nvSpPr>
          <p:cNvPr id="7" name="矩形 6">
            <a:extLst>
              <a:ext uri="{FF2B5EF4-FFF2-40B4-BE49-F238E27FC236}">
                <a16:creationId xmlns:a16="http://schemas.microsoft.com/office/drawing/2014/main" id="{42F30C93-1438-4400-847E-15CA1BA09BA8}"/>
              </a:ext>
            </a:extLst>
          </p:cNvPr>
          <p:cNvSpPr/>
          <p:nvPr userDrawn="1"/>
        </p:nvSpPr>
        <p:spPr>
          <a:xfrm>
            <a:off x="2" y="0"/>
            <a:ext cx="2020388" cy="685800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cs typeface="+mn-ea"/>
              <a:sym typeface="+mn-lt"/>
            </a:endParaRPr>
          </a:p>
        </p:txBody>
      </p:sp>
      <p:pic>
        <p:nvPicPr>
          <p:cNvPr id="8" name="图片 7">
            <a:extLst>
              <a:ext uri="{FF2B5EF4-FFF2-40B4-BE49-F238E27FC236}">
                <a16:creationId xmlns:a16="http://schemas.microsoft.com/office/drawing/2014/main" id="{51A7B8EC-6A69-4107-B8C0-B8ABA152FFC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9" name="矩形 8">
            <a:extLst>
              <a:ext uri="{FF2B5EF4-FFF2-40B4-BE49-F238E27FC236}">
                <a16:creationId xmlns:a16="http://schemas.microsoft.com/office/drawing/2014/main" id="{AC68352C-EC51-4961-B5C6-B87947600A69}"/>
              </a:ext>
            </a:extLst>
          </p:cNvPr>
          <p:cNvSpPr/>
          <p:nvPr userDrawn="1"/>
        </p:nvSpPr>
        <p:spPr>
          <a:xfrm>
            <a:off x="66040" y="4584638"/>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12" name="直接连接符 11">
            <a:extLst>
              <a:ext uri="{FF2B5EF4-FFF2-40B4-BE49-F238E27FC236}">
                <a16:creationId xmlns:a16="http://schemas.microsoft.com/office/drawing/2014/main" id="{F136C9A7-AE3A-4349-86B6-2872D641098D}"/>
              </a:ext>
            </a:extLst>
          </p:cNvPr>
          <p:cNvCxnSpPr>
            <a:cxnSpLocks/>
          </p:cNvCxnSpPr>
          <p:nvPr userDrawn="1"/>
        </p:nvCxnSpPr>
        <p:spPr>
          <a:xfrm>
            <a:off x="2218361" y="947776"/>
            <a:ext cx="8870550" cy="0"/>
          </a:xfrm>
          <a:prstGeom prst="line">
            <a:avLst/>
          </a:prstGeom>
          <a:ln w="28575">
            <a:solidFill>
              <a:schemeClr val="accent1">
                <a:lumMod val="50000"/>
              </a:schemeClr>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0210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FDC73B5-26FA-412A-828F-24122F7565E3}"/>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5" name="页脚占位符 4">
            <a:extLst>
              <a:ext uri="{FF2B5EF4-FFF2-40B4-BE49-F238E27FC236}">
                <a16:creationId xmlns:a16="http://schemas.microsoft.com/office/drawing/2014/main" id="{C56F6B47-5541-4AE0-930F-CF149840BC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60A4E3-BB78-491E-9143-32B29CA296DB}"/>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
        <p:nvSpPr>
          <p:cNvPr id="7" name="矩形 6">
            <a:extLst>
              <a:ext uri="{FF2B5EF4-FFF2-40B4-BE49-F238E27FC236}">
                <a16:creationId xmlns:a16="http://schemas.microsoft.com/office/drawing/2014/main" id="{42F30C93-1438-4400-847E-15CA1BA09BA8}"/>
              </a:ext>
            </a:extLst>
          </p:cNvPr>
          <p:cNvSpPr/>
          <p:nvPr userDrawn="1"/>
        </p:nvSpPr>
        <p:spPr>
          <a:xfrm>
            <a:off x="2" y="0"/>
            <a:ext cx="2020388" cy="685800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cs typeface="+mn-ea"/>
              <a:sym typeface="+mn-lt"/>
            </a:endParaRPr>
          </a:p>
        </p:txBody>
      </p:sp>
      <p:pic>
        <p:nvPicPr>
          <p:cNvPr id="8" name="图片 7">
            <a:extLst>
              <a:ext uri="{FF2B5EF4-FFF2-40B4-BE49-F238E27FC236}">
                <a16:creationId xmlns:a16="http://schemas.microsoft.com/office/drawing/2014/main" id="{51A7B8EC-6A69-4107-B8C0-B8ABA152FFC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9" name="矩形 8">
            <a:extLst>
              <a:ext uri="{FF2B5EF4-FFF2-40B4-BE49-F238E27FC236}">
                <a16:creationId xmlns:a16="http://schemas.microsoft.com/office/drawing/2014/main" id="{AC68352C-EC51-4961-B5C6-B87947600A69}"/>
              </a:ext>
            </a:extLst>
          </p:cNvPr>
          <p:cNvSpPr/>
          <p:nvPr userDrawn="1"/>
        </p:nvSpPr>
        <p:spPr>
          <a:xfrm>
            <a:off x="66040" y="5451202"/>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a:extLst>
              <a:ext uri="{FF2B5EF4-FFF2-40B4-BE49-F238E27FC236}">
                <a16:creationId xmlns:a16="http://schemas.microsoft.com/office/drawing/2014/main" id="{F136C9A7-AE3A-4349-86B6-2872D641098D}"/>
              </a:ext>
            </a:extLst>
          </p:cNvPr>
          <p:cNvCxnSpPr>
            <a:cxnSpLocks/>
          </p:cNvCxnSpPr>
          <p:nvPr userDrawn="1"/>
        </p:nvCxnSpPr>
        <p:spPr>
          <a:xfrm>
            <a:off x="2218361" y="947776"/>
            <a:ext cx="8870550" cy="0"/>
          </a:xfrm>
          <a:prstGeom prst="line">
            <a:avLst/>
          </a:prstGeom>
          <a:ln w="28575">
            <a:solidFill>
              <a:schemeClr val="accent1">
                <a:lumMod val="50000"/>
              </a:schemeClr>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8006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结束页">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C12132B-54CC-4BB3-B7FB-CE8ABEF5D84C}"/>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3" name="页脚占位符 2">
            <a:extLst>
              <a:ext uri="{FF2B5EF4-FFF2-40B4-BE49-F238E27FC236}">
                <a16:creationId xmlns:a16="http://schemas.microsoft.com/office/drawing/2014/main" id="{C05029E4-2297-4AB4-98F3-6CC2FF62F02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C6BA4A0-3211-4A61-9BCE-49E65717FF6E}"/>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
        <p:nvSpPr>
          <p:cNvPr id="5" name="矩形 4">
            <a:extLst>
              <a:ext uri="{FF2B5EF4-FFF2-40B4-BE49-F238E27FC236}">
                <a16:creationId xmlns:a16="http://schemas.microsoft.com/office/drawing/2014/main" id="{F2D25AB1-E937-438F-9742-BDF074722B8E}"/>
              </a:ext>
            </a:extLst>
          </p:cNvPr>
          <p:cNvSpPr/>
          <p:nvPr userDrawn="1"/>
        </p:nvSpPr>
        <p:spPr>
          <a:xfrm>
            <a:off x="0" y="0"/>
            <a:ext cx="12192000" cy="1147084"/>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cs typeface="+mn-ea"/>
              <a:sym typeface="+mn-lt"/>
            </a:endParaRPr>
          </a:p>
        </p:txBody>
      </p:sp>
      <p:sp>
        <p:nvSpPr>
          <p:cNvPr id="6" name="矩形 5">
            <a:extLst>
              <a:ext uri="{FF2B5EF4-FFF2-40B4-BE49-F238E27FC236}">
                <a16:creationId xmlns:a16="http://schemas.microsoft.com/office/drawing/2014/main" id="{0FD07896-5367-40FB-8177-204F7A36AAC9}"/>
              </a:ext>
            </a:extLst>
          </p:cNvPr>
          <p:cNvSpPr/>
          <p:nvPr userDrawn="1"/>
        </p:nvSpPr>
        <p:spPr>
          <a:xfrm>
            <a:off x="0" y="5710916"/>
            <a:ext cx="12192000" cy="1147084"/>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cs typeface="+mn-ea"/>
              <a:sym typeface="+mn-lt"/>
            </a:endParaRPr>
          </a:p>
        </p:txBody>
      </p:sp>
      <p:pic>
        <p:nvPicPr>
          <p:cNvPr id="9" name="图片 8">
            <a:extLst>
              <a:ext uri="{FF2B5EF4-FFF2-40B4-BE49-F238E27FC236}">
                <a16:creationId xmlns:a16="http://schemas.microsoft.com/office/drawing/2014/main" id="{1B526267-5A2B-41DC-8C97-496DD9B660E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6647" y="125621"/>
            <a:ext cx="2725063" cy="895841"/>
          </a:xfrm>
          <a:prstGeom prst="rect">
            <a:avLst/>
          </a:prstGeom>
        </p:spPr>
      </p:pic>
    </p:spTree>
    <p:extLst>
      <p:ext uri="{BB962C8B-B14F-4D97-AF65-F5344CB8AC3E}">
        <p14:creationId xmlns:p14="http://schemas.microsoft.com/office/powerpoint/2010/main" val="1568379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32CC4-A20D-4FB6-AA59-24F8AA46AB2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7BED8-2ABB-4EF4-9908-26FA1A3358D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11FD12D-E764-4A27-902A-3139174A49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920451-BD06-44A4-A245-F62A2941557E}"/>
              </a:ext>
            </a:extLst>
          </p:cNvPr>
          <p:cNvSpPr>
            <a:spLocks noGrp="1"/>
          </p:cNvSpPr>
          <p:nvPr>
            <p:ph type="dt" sz="half" idx="10"/>
          </p:nvPr>
        </p:nvSpPr>
        <p:spPr/>
        <p:txBody>
          <a:bodyPr/>
          <a:lstStyle/>
          <a:p>
            <a:fld id="{213BB1BE-9AE6-40A9-A825-0F87813F9819}" type="datetimeFigureOut">
              <a:rPr lang="zh-CN" altLang="en-US" smtClean="0"/>
              <a:t>2024/1/12</a:t>
            </a:fld>
            <a:endParaRPr lang="zh-CN" altLang="en-US"/>
          </a:p>
        </p:txBody>
      </p:sp>
      <p:sp>
        <p:nvSpPr>
          <p:cNvPr id="6" name="页脚占位符 5">
            <a:extLst>
              <a:ext uri="{FF2B5EF4-FFF2-40B4-BE49-F238E27FC236}">
                <a16:creationId xmlns:a16="http://schemas.microsoft.com/office/drawing/2014/main" id="{4E57C8B7-9FC4-4585-A2FC-4D7B0F3BA3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E9E432-8FEE-42E1-9E36-A7D49D996549}"/>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26426989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0D422D7-18CE-4D25-8957-425395BE07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0DDFFC0-70A2-4F04-8FEF-6B209AED3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C98B71C0-3370-41B5-B814-0C08FD07D7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3BB1BE-9AE6-40A9-A825-0F87813F9819}" type="datetimeFigureOut">
              <a:rPr lang="zh-CN" altLang="en-US" smtClean="0"/>
              <a:t>2024/1/12</a:t>
            </a:fld>
            <a:endParaRPr lang="zh-CN" altLang="en-US"/>
          </a:p>
        </p:txBody>
      </p:sp>
      <p:sp>
        <p:nvSpPr>
          <p:cNvPr id="5" name="页脚占位符 4">
            <a:extLst>
              <a:ext uri="{FF2B5EF4-FFF2-40B4-BE49-F238E27FC236}">
                <a16:creationId xmlns:a16="http://schemas.microsoft.com/office/drawing/2014/main" id="{C452E2AB-6AB2-4864-AAA1-046AE9480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C67E720-8927-49E2-BA06-9464E2D775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853109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63" r:id="rId7"/>
    <p:sldLayoutId id="2147483655" r:id="rId8"/>
    <p:sldLayoutId id="2147483652" r:id="rId9"/>
    <p:sldLayoutId id="2147483653" r:id="rId10"/>
    <p:sldLayoutId id="2147483654" r:id="rId11"/>
    <p:sldLayoutId id="2147483656" r:id="rId12"/>
    <p:sldLayoutId id="2147483657" r:id="rId13"/>
    <p:sldLayoutId id="2147483658" r:id="rId14"/>
    <p:sldLayoutId id="2147483659" r:id="rId15"/>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C2C3EE7-0C8B-4018-B3FB-2E3FD513528A}"/>
              </a:ext>
            </a:extLst>
          </p:cNvPr>
          <p:cNvSpPr txBox="1"/>
          <p:nvPr/>
        </p:nvSpPr>
        <p:spPr>
          <a:xfrm>
            <a:off x="2027888" y="879020"/>
            <a:ext cx="10164111" cy="988091"/>
          </a:xfrm>
          <a:prstGeom prst="rect">
            <a:avLst/>
          </a:prstGeom>
          <a:noFill/>
        </p:spPr>
        <p:txBody>
          <a:bodyPr wrap="square" rtlCol="0">
            <a:spAutoFit/>
          </a:bodyPr>
          <a:lstStyle/>
          <a:p>
            <a:pPr>
              <a:lnSpc>
                <a:spcPct val="150000"/>
              </a:lnSpc>
            </a:pPr>
            <a:r>
              <a:rPr lang="en-US" altLang="zh-CN" sz="4400" b="1" dirty="0">
                <a:latin typeface="华文中宋" panose="02010600040101010101" pitchFamily="2" charset="-122"/>
                <a:ea typeface="华文中宋" panose="02010600040101010101" pitchFamily="2" charset="-122"/>
                <a:cs typeface="+mn-ea"/>
                <a:sym typeface="+mn-lt"/>
              </a:rPr>
              <a:t>3D</a:t>
            </a:r>
            <a:r>
              <a:rPr lang="zh-CN" altLang="en-US" sz="4400" b="1" dirty="0">
                <a:latin typeface="华文中宋" panose="02010600040101010101" pitchFamily="2" charset="-122"/>
                <a:ea typeface="华文中宋" panose="02010600040101010101" pitchFamily="2" charset="-122"/>
                <a:cs typeface="+mn-ea"/>
                <a:sym typeface="+mn-lt"/>
              </a:rPr>
              <a:t>视觉识别及其在机器人抓取中的应用</a:t>
            </a:r>
            <a:endParaRPr lang="en-US" altLang="zh-CN" sz="4400" b="1" dirty="0">
              <a:latin typeface="华文中宋" panose="02010600040101010101" pitchFamily="2" charset="-122"/>
              <a:ea typeface="华文中宋" panose="02010600040101010101" pitchFamily="2" charset="-122"/>
              <a:cs typeface="+mn-ea"/>
              <a:sym typeface="+mn-lt"/>
            </a:endParaRPr>
          </a:p>
        </p:txBody>
      </p:sp>
      <p:sp>
        <p:nvSpPr>
          <p:cNvPr id="8" name="文本框 7">
            <a:extLst>
              <a:ext uri="{FF2B5EF4-FFF2-40B4-BE49-F238E27FC236}">
                <a16:creationId xmlns:a16="http://schemas.microsoft.com/office/drawing/2014/main" id="{7054D3A9-BC7B-4B85-A1A2-E2DE87108686}"/>
              </a:ext>
            </a:extLst>
          </p:cNvPr>
          <p:cNvSpPr txBox="1"/>
          <p:nvPr/>
        </p:nvSpPr>
        <p:spPr>
          <a:xfrm>
            <a:off x="1774649" y="3766444"/>
            <a:ext cx="5047164" cy="894347"/>
          </a:xfrm>
          <a:prstGeom prst="rect">
            <a:avLst/>
          </a:prstGeom>
          <a:noFill/>
        </p:spPr>
        <p:txBody>
          <a:bodyPr wrap="square">
            <a:spAutoFit/>
          </a:bodyPr>
          <a:lstStyle/>
          <a:p>
            <a:r>
              <a:rPr lang="zh-CN" altLang="en-US" sz="2400" dirty="0">
                <a:latin typeface="华文中宋" panose="02010600040101010101" pitchFamily="2" charset="-122"/>
                <a:ea typeface="华文中宋" panose="02010600040101010101" pitchFamily="2" charset="-122"/>
                <a:cs typeface="+mn-ea"/>
                <a:sym typeface="+mn-lt"/>
              </a:rPr>
              <a:t>答辩人：</a:t>
            </a:r>
            <a:r>
              <a:rPr lang="zh-CN" altLang="en-US" sz="2400" dirty="0">
                <a:latin typeface="华文中宋" panose="02010600040101010101" pitchFamily="2" charset="-122"/>
                <a:ea typeface="华文中宋" panose="02010600040101010101" pitchFamily="2" charset="-122"/>
              </a:rPr>
              <a:t>代贤晨、杨帆、崔城铭</a:t>
            </a:r>
          </a:p>
          <a:p>
            <a:pPr>
              <a:lnSpc>
                <a:spcPct val="130000"/>
              </a:lnSpc>
            </a:pPr>
            <a:r>
              <a:rPr lang="zh-CN" altLang="en-US" sz="2400" dirty="0">
                <a:latin typeface="华文中宋" panose="02010600040101010101" pitchFamily="2" charset="-122"/>
                <a:ea typeface="华文中宋" panose="02010600040101010101" pitchFamily="2" charset="-122"/>
                <a:cs typeface="+mn-ea"/>
                <a:sym typeface="+mn-lt"/>
              </a:rPr>
              <a:t>指导老师：李广晔</a:t>
            </a:r>
            <a:endParaRPr lang="en-US" altLang="zh-CN" sz="2400" dirty="0">
              <a:latin typeface="华文中宋" panose="02010600040101010101" pitchFamily="2" charset="-122"/>
              <a:ea typeface="华文中宋" panose="02010600040101010101" pitchFamily="2" charset="-122"/>
              <a:cs typeface="+mn-ea"/>
              <a:sym typeface="+mn-lt"/>
            </a:endParaRPr>
          </a:p>
        </p:txBody>
      </p:sp>
      <p:sp>
        <p:nvSpPr>
          <p:cNvPr id="10" name="文本框 9">
            <a:extLst>
              <a:ext uri="{FF2B5EF4-FFF2-40B4-BE49-F238E27FC236}">
                <a16:creationId xmlns:a16="http://schemas.microsoft.com/office/drawing/2014/main" id="{DB4BBE84-F5E2-FE0C-13B1-08EAE1ECEE3C}"/>
              </a:ext>
            </a:extLst>
          </p:cNvPr>
          <p:cNvSpPr txBox="1"/>
          <p:nvPr/>
        </p:nvSpPr>
        <p:spPr>
          <a:xfrm>
            <a:off x="6496051" y="1945706"/>
            <a:ext cx="6096000" cy="580415"/>
          </a:xfrm>
          <a:prstGeom prst="rect">
            <a:avLst/>
          </a:prstGeom>
          <a:noFill/>
        </p:spPr>
        <p:txBody>
          <a:bodyPr wrap="square">
            <a:spAutoFit/>
          </a:bodyPr>
          <a:lstStyle/>
          <a:p>
            <a:pPr>
              <a:lnSpc>
                <a:spcPct val="150000"/>
              </a:lnSpc>
            </a:pPr>
            <a:r>
              <a:rPr lang="zh-CN" altLang="en-US" sz="2400" dirty="0">
                <a:latin typeface="华文中宋" panose="02010600040101010101" pitchFamily="2" charset="-122"/>
                <a:ea typeface="华文中宋" panose="02010600040101010101" pitchFamily="2" charset="-122"/>
              </a:rPr>
              <a:t>赞助企业：深圳慧智星晨科技有限公司</a:t>
            </a:r>
            <a:endParaRPr lang="en-US" altLang="zh-CN" sz="2400" dirty="0">
              <a:latin typeface="华文中宋" panose="02010600040101010101" pitchFamily="2" charset="-122"/>
              <a:ea typeface="华文中宋" panose="02010600040101010101" pitchFamily="2" charset="-122"/>
              <a:cs typeface="+mn-ea"/>
              <a:sym typeface="+mn-lt"/>
            </a:endParaRPr>
          </a:p>
        </p:txBody>
      </p:sp>
      <p:sp>
        <p:nvSpPr>
          <p:cNvPr id="11" name="文本框 10">
            <a:extLst>
              <a:ext uri="{FF2B5EF4-FFF2-40B4-BE49-F238E27FC236}">
                <a16:creationId xmlns:a16="http://schemas.microsoft.com/office/drawing/2014/main" id="{1455338E-68F8-A47F-340B-26C90EBD4840}"/>
              </a:ext>
            </a:extLst>
          </p:cNvPr>
          <p:cNvSpPr txBox="1"/>
          <p:nvPr/>
        </p:nvSpPr>
        <p:spPr>
          <a:xfrm>
            <a:off x="0" y="583685"/>
            <a:ext cx="2031325"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毕业设计开题答辩</a:t>
            </a:r>
          </a:p>
        </p:txBody>
      </p:sp>
    </p:spTree>
    <p:extLst>
      <p:ext uri="{BB962C8B-B14F-4D97-AF65-F5344CB8AC3E}">
        <p14:creationId xmlns:p14="http://schemas.microsoft.com/office/powerpoint/2010/main" val="10888398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127045" y="39239"/>
            <a:ext cx="4244066"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视觉部分硬件选型</a:t>
            </a:r>
            <a:endParaRPr lang="en-US" altLang="zh-CN" sz="2800" b="1" dirty="0">
              <a:latin typeface="华文中宋" panose="02010600040101010101" pitchFamily="2" charset="-122"/>
              <a:ea typeface="华文中宋" panose="02010600040101010101" pitchFamily="2" charset="-122"/>
              <a:cs typeface="+mn-ea"/>
              <a:sym typeface="+mn-lt"/>
            </a:endParaRPr>
          </a:p>
        </p:txBody>
      </p:sp>
      <p:pic>
        <p:nvPicPr>
          <p:cNvPr id="7" name="图片 6">
            <a:extLst>
              <a:ext uri="{FF2B5EF4-FFF2-40B4-BE49-F238E27FC236}">
                <a16:creationId xmlns:a16="http://schemas.microsoft.com/office/drawing/2014/main" id="{2C8A5D2B-AAE6-ECDE-CC66-C73BF7AD7030}"/>
              </a:ext>
            </a:extLst>
          </p:cNvPr>
          <p:cNvPicPr>
            <a:picLocks noChangeAspect="1"/>
          </p:cNvPicPr>
          <p:nvPr/>
        </p:nvPicPr>
        <p:blipFill>
          <a:blip r:embed="rId3"/>
          <a:stretch>
            <a:fillRect/>
          </a:stretch>
        </p:blipFill>
        <p:spPr>
          <a:xfrm>
            <a:off x="2317238" y="1211048"/>
            <a:ext cx="3530781" cy="2121009"/>
          </a:xfrm>
          <a:prstGeom prst="roundRect">
            <a:avLst>
              <a:gd name="adj" fmla="val 13261"/>
            </a:avLst>
          </a:prstGeom>
          <a:solidFill>
            <a:srgbClr val="FFFFFF"/>
          </a:solidFill>
          <a:ln w="76200" cap="sq">
            <a:solidFill>
              <a:srgbClr val="EAEAEA"/>
            </a:solidFill>
            <a:miter lim="800000"/>
          </a:ln>
          <a:effectLst/>
        </p:spPr>
      </p:pic>
      <p:pic>
        <p:nvPicPr>
          <p:cNvPr id="3074" name="Picture 2" descr="在这里插入图片描述">
            <a:extLst>
              <a:ext uri="{FF2B5EF4-FFF2-40B4-BE49-F238E27FC236}">
                <a16:creationId xmlns:a16="http://schemas.microsoft.com/office/drawing/2014/main" id="{3E160868-6D6B-61F2-BC59-2AF3771AF5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71" t="11117" r="20928" b="65587"/>
          <a:stretch/>
        </p:blipFill>
        <p:spPr bwMode="auto">
          <a:xfrm>
            <a:off x="8149746" y="4629706"/>
            <a:ext cx="3856727" cy="933692"/>
          </a:xfrm>
          <a:prstGeom prst="roundRect">
            <a:avLst>
              <a:gd name="adj" fmla="val 28650"/>
            </a:avLst>
          </a:prstGeom>
          <a:solidFill>
            <a:srgbClr val="FFFFFF"/>
          </a:solidFill>
          <a:ln w="76200" cap="sq">
            <a:solidFill>
              <a:srgbClr val="EAEAEA"/>
            </a:solidFill>
            <a:miter lim="800000"/>
          </a:ln>
          <a:effectLst/>
          <a:scene3d>
            <a:camera prst="orthographicFront"/>
            <a:lightRig rig="threePt" dir="t">
              <a:rot lat="0" lon="0" rev="2700000"/>
            </a:lightRig>
          </a:scene3d>
          <a:sp3d>
            <a:contourClr>
              <a:srgbClr val="C0C0C0"/>
            </a:contourClr>
          </a:sp3d>
        </p:spPr>
      </p:pic>
      <p:sp>
        <p:nvSpPr>
          <p:cNvPr id="4" name="矩形: 圆角 3">
            <a:extLst>
              <a:ext uri="{FF2B5EF4-FFF2-40B4-BE49-F238E27FC236}">
                <a16:creationId xmlns:a16="http://schemas.microsoft.com/office/drawing/2014/main" id="{EC7B0EE4-2062-C143-CEE5-2E29155C8388}"/>
              </a:ext>
            </a:extLst>
          </p:cNvPr>
          <p:cNvSpPr/>
          <p:nvPr/>
        </p:nvSpPr>
        <p:spPr>
          <a:xfrm>
            <a:off x="2868190" y="3444498"/>
            <a:ext cx="2428875" cy="542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cs typeface="Times New Roman" panose="02020603050405020304" pitchFamily="18" charset="0"/>
              </a:rPr>
              <a:t>NVIDIA Jetson Orin</a:t>
            </a:r>
            <a:endParaRPr lang="zh-CN" altLang="en-US" b="1" dirty="0">
              <a:cs typeface="Times New Roman" panose="02020603050405020304" pitchFamily="18" charset="0"/>
            </a:endParaRPr>
          </a:p>
        </p:txBody>
      </p:sp>
      <p:sp>
        <p:nvSpPr>
          <p:cNvPr id="5" name="矩形: 圆角 4">
            <a:extLst>
              <a:ext uri="{FF2B5EF4-FFF2-40B4-BE49-F238E27FC236}">
                <a16:creationId xmlns:a16="http://schemas.microsoft.com/office/drawing/2014/main" id="{9B6F6509-F556-FE2B-056E-C5F2EB23882E}"/>
              </a:ext>
            </a:extLst>
          </p:cNvPr>
          <p:cNvSpPr/>
          <p:nvPr/>
        </p:nvSpPr>
        <p:spPr>
          <a:xfrm>
            <a:off x="8751144" y="5717146"/>
            <a:ext cx="2653930" cy="542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ZED2</a:t>
            </a:r>
            <a:r>
              <a:rPr lang="zh-CN" altLang="en-US" b="1" dirty="0">
                <a:latin typeface="Times New Roman" panose="02020603050405020304" pitchFamily="18" charset="0"/>
                <a:cs typeface="Times New Roman" panose="02020603050405020304" pitchFamily="18" charset="0"/>
              </a:rPr>
              <a:t>双目立体摄像头</a:t>
            </a:r>
          </a:p>
        </p:txBody>
      </p:sp>
      <p:sp>
        <p:nvSpPr>
          <p:cNvPr id="6" name="矩形: 圆角 5">
            <a:extLst>
              <a:ext uri="{FF2B5EF4-FFF2-40B4-BE49-F238E27FC236}">
                <a16:creationId xmlns:a16="http://schemas.microsoft.com/office/drawing/2014/main" id="{FA523878-B24D-FE5F-74DE-CAB595133CEA}"/>
              </a:ext>
            </a:extLst>
          </p:cNvPr>
          <p:cNvSpPr/>
          <p:nvPr/>
        </p:nvSpPr>
        <p:spPr>
          <a:xfrm>
            <a:off x="6977188" y="1315192"/>
            <a:ext cx="4100512" cy="199069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285750" indent="-285750">
              <a:lnSpc>
                <a:spcPct val="125000"/>
              </a:lnSpc>
              <a:buFont typeface="Arial" panose="020B0604020202020204" pitchFamily="34" charset="0"/>
              <a:buChar char="•"/>
            </a:pPr>
            <a:r>
              <a:rPr lang="zh-CN" altLang="en-US" dirty="0">
                <a:solidFill>
                  <a:schemeClr val="tx1"/>
                </a:solidFill>
                <a:latin typeface="+mn-ea"/>
                <a:cs typeface="Times New Roman" panose="02020603050405020304" pitchFamily="18" charset="0"/>
              </a:rPr>
              <a:t>强大的计算和视觉处理能力</a:t>
            </a:r>
            <a:endParaRPr lang="en-US" altLang="zh-CN" dirty="0">
              <a:solidFill>
                <a:schemeClr val="tx1"/>
              </a:solidFill>
              <a:latin typeface="+mn-ea"/>
              <a:cs typeface="Times New Roman" panose="02020603050405020304" pitchFamily="18" charset="0"/>
            </a:endParaRPr>
          </a:p>
          <a:p>
            <a:pPr marL="285750" indent="-285750">
              <a:lnSpc>
                <a:spcPct val="125000"/>
              </a:lnSpc>
              <a:buFont typeface="Arial" panose="020B0604020202020204" pitchFamily="34" charset="0"/>
              <a:buChar char="•"/>
            </a:pPr>
            <a:r>
              <a:rPr lang="zh-CN" altLang="en-US" dirty="0">
                <a:solidFill>
                  <a:schemeClr val="tx1"/>
                </a:solidFill>
                <a:latin typeface="+mn-ea"/>
                <a:cs typeface="Times New Roman" panose="02020603050405020304" pitchFamily="18" charset="0"/>
              </a:rPr>
              <a:t>高能效比芯片</a:t>
            </a:r>
            <a:endParaRPr lang="en-US" altLang="zh-CN" dirty="0">
              <a:solidFill>
                <a:schemeClr val="tx1"/>
              </a:solidFill>
              <a:latin typeface="+mn-ea"/>
              <a:cs typeface="Times New Roman" panose="02020603050405020304" pitchFamily="18" charset="0"/>
            </a:endParaRPr>
          </a:p>
          <a:p>
            <a:pPr marL="285750" indent="-285750">
              <a:lnSpc>
                <a:spcPct val="125000"/>
              </a:lnSpc>
              <a:buFont typeface="Arial" panose="020B0604020202020204" pitchFamily="34" charset="0"/>
              <a:buChar char="•"/>
            </a:pPr>
            <a:r>
              <a:rPr lang="zh-CN" altLang="en-US" dirty="0">
                <a:solidFill>
                  <a:schemeClr val="tx1"/>
                </a:solidFill>
                <a:latin typeface="+mn-ea"/>
                <a:cs typeface="Times New Roman" panose="02020603050405020304" pitchFamily="18" charset="0"/>
              </a:rPr>
              <a:t>紧凑的尺寸</a:t>
            </a:r>
            <a:endParaRPr lang="en-US" altLang="zh-CN" dirty="0">
              <a:solidFill>
                <a:schemeClr val="tx1"/>
              </a:solidFill>
              <a:latin typeface="+mn-ea"/>
              <a:cs typeface="Times New Roman" panose="02020603050405020304" pitchFamily="18" charset="0"/>
            </a:endParaRPr>
          </a:p>
          <a:p>
            <a:pPr marL="285750" indent="-285750">
              <a:lnSpc>
                <a:spcPct val="125000"/>
              </a:lnSpc>
              <a:buFont typeface="Arial" panose="020B0604020202020204" pitchFamily="34" charset="0"/>
              <a:buChar char="•"/>
            </a:pPr>
            <a:r>
              <a:rPr lang="zh-CN" altLang="en-US" dirty="0">
                <a:solidFill>
                  <a:schemeClr val="tx1"/>
                </a:solidFill>
                <a:latin typeface="+mn-ea"/>
                <a:cs typeface="Times New Roman" panose="02020603050405020304" pitchFamily="18" charset="0"/>
              </a:rPr>
              <a:t>丰富的输入</a:t>
            </a:r>
            <a:r>
              <a:rPr lang="en-US" altLang="zh-CN" dirty="0">
                <a:solidFill>
                  <a:schemeClr val="tx1"/>
                </a:solidFill>
                <a:latin typeface="+mn-ea"/>
                <a:cs typeface="Times New Roman" panose="02020603050405020304" pitchFamily="18" charset="0"/>
              </a:rPr>
              <a:t>/</a:t>
            </a:r>
            <a:r>
              <a:rPr lang="zh-CN" altLang="en-US" dirty="0">
                <a:solidFill>
                  <a:schemeClr val="tx1"/>
                </a:solidFill>
                <a:latin typeface="+mn-ea"/>
                <a:cs typeface="Times New Roman" panose="02020603050405020304" pitchFamily="18" charset="0"/>
              </a:rPr>
              <a:t>输出接口</a:t>
            </a:r>
            <a:endParaRPr lang="en-US" altLang="zh-CN" dirty="0">
              <a:solidFill>
                <a:schemeClr val="tx1"/>
              </a:solidFill>
              <a:latin typeface="+mn-ea"/>
              <a:cs typeface="Times New Roman" panose="02020603050405020304" pitchFamily="18" charset="0"/>
            </a:endParaRPr>
          </a:p>
          <a:p>
            <a:pPr marL="285750" indent="-285750">
              <a:lnSpc>
                <a:spcPct val="125000"/>
              </a:lnSpc>
              <a:buFont typeface="Arial" panose="020B0604020202020204" pitchFamily="34" charset="0"/>
              <a:buChar char="•"/>
            </a:pPr>
            <a:r>
              <a:rPr lang="zh-CN" altLang="en-US" dirty="0">
                <a:solidFill>
                  <a:schemeClr val="tx1"/>
                </a:solidFill>
                <a:latin typeface="+mn-ea"/>
                <a:cs typeface="Times New Roman" panose="02020603050405020304" pitchFamily="18" charset="0"/>
              </a:rPr>
              <a:t>支持</a:t>
            </a:r>
            <a:r>
              <a:rPr lang="en-US" altLang="zh-CN" dirty="0">
                <a:solidFill>
                  <a:schemeClr val="tx1"/>
                </a:solidFill>
                <a:latin typeface="+mn-ea"/>
                <a:cs typeface="Times New Roman" panose="02020603050405020304" pitchFamily="18" charset="0"/>
              </a:rPr>
              <a:t>NVIDIA</a:t>
            </a:r>
            <a:r>
              <a:rPr lang="zh-CN" altLang="en-US" dirty="0">
                <a:solidFill>
                  <a:schemeClr val="tx1"/>
                </a:solidFill>
                <a:latin typeface="+mn-ea"/>
                <a:cs typeface="Times New Roman" panose="02020603050405020304" pitchFamily="18" charset="0"/>
              </a:rPr>
              <a:t>生态系统</a:t>
            </a:r>
          </a:p>
        </p:txBody>
      </p:sp>
      <p:sp>
        <p:nvSpPr>
          <p:cNvPr id="10" name="箭头: 右 9">
            <a:extLst>
              <a:ext uri="{FF2B5EF4-FFF2-40B4-BE49-F238E27FC236}">
                <a16:creationId xmlns:a16="http://schemas.microsoft.com/office/drawing/2014/main" id="{4096B198-CB29-A62B-ADF7-0E2AEB4FA49C}"/>
              </a:ext>
            </a:extLst>
          </p:cNvPr>
          <p:cNvSpPr/>
          <p:nvPr/>
        </p:nvSpPr>
        <p:spPr>
          <a:xfrm>
            <a:off x="5987550" y="2088585"/>
            <a:ext cx="850106" cy="3659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7B957E67-0605-868C-9AC3-524632FE82FF}"/>
              </a:ext>
            </a:extLst>
          </p:cNvPr>
          <p:cNvSpPr/>
          <p:nvPr/>
        </p:nvSpPr>
        <p:spPr>
          <a:xfrm>
            <a:off x="2693145" y="4525213"/>
            <a:ext cx="4100512" cy="199069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285750" indent="-285750">
              <a:lnSpc>
                <a:spcPct val="125000"/>
              </a:lnSpc>
              <a:buFont typeface="Arial" panose="020B0604020202020204" pitchFamily="34" charset="0"/>
              <a:buChar char="•"/>
            </a:pPr>
            <a:r>
              <a:rPr lang="zh-CN" altLang="en-US" dirty="0">
                <a:solidFill>
                  <a:schemeClr val="tx1"/>
                </a:solidFill>
                <a:latin typeface="+mn-ea"/>
                <a:cs typeface="Times New Roman" panose="02020603050405020304" pitchFamily="18" charset="0"/>
              </a:rPr>
              <a:t>具备深度感知能力</a:t>
            </a:r>
            <a:endParaRPr lang="en-US" altLang="zh-CN" dirty="0">
              <a:solidFill>
                <a:schemeClr val="tx1"/>
              </a:solidFill>
              <a:latin typeface="+mn-ea"/>
              <a:cs typeface="Times New Roman" panose="02020603050405020304" pitchFamily="18" charset="0"/>
            </a:endParaRPr>
          </a:p>
          <a:p>
            <a:pPr marL="285750" indent="-285750">
              <a:lnSpc>
                <a:spcPct val="125000"/>
              </a:lnSpc>
              <a:buFont typeface="Arial" panose="020B0604020202020204" pitchFamily="34" charset="0"/>
              <a:buChar char="•"/>
            </a:pPr>
            <a:r>
              <a:rPr lang="zh-CN" altLang="en-US" dirty="0">
                <a:solidFill>
                  <a:schemeClr val="tx1"/>
                </a:solidFill>
                <a:latin typeface="+mn-ea"/>
                <a:cs typeface="Times New Roman" panose="02020603050405020304" pitchFamily="18" charset="0"/>
              </a:rPr>
              <a:t>提供高分辨率</a:t>
            </a:r>
            <a:r>
              <a:rPr lang="en-US" altLang="zh-CN" dirty="0">
                <a:solidFill>
                  <a:schemeClr val="tx1"/>
                </a:solidFill>
                <a:latin typeface="+mn-ea"/>
                <a:cs typeface="Times New Roman" panose="02020603050405020304" pitchFamily="18" charset="0"/>
              </a:rPr>
              <a:t>RGB</a:t>
            </a:r>
            <a:r>
              <a:rPr lang="zh-CN" altLang="en-US" dirty="0">
                <a:solidFill>
                  <a:schemeClr val="tx1"/>
                </a:solidFill>
                <a:latin typeface="+mn-ea"/>
                <a:cs typeface="Times New Roman" panose="02020603050405020304" pitchFamily="18" charset="0"/>
              </a:rPr>
              <a:t>图像</a:t>
            </a:r>
            <a:endParaRPr lang="en-US" altLang="zh-CN" dirty="0">
              <a:solidFill>
                <a:schemeClr val="tx1"/>
              </a:solidFill>
              <a:latin typeface="+mn-ea"/>
              <a:cs typeface="Times New Roman" panose="02020603050405020304" pitchFamily="18" charset="0"/>
            </a:endParaRPr>
          </a:p>
          <a:p>
            <a:pPr marL="285750" indent="-285750">
              <a:lnSpc>
                <a:spcPct val="125000"/>
              </a:lnSpc>
              <a:buFont typeface="Arial" panose="020B0604020202020204" pitchFamily="34" charset="0"/>
              <a:buChar char="•"/>
            </a:pPr>
            <a:r>
              <a:rPr lang="zh-CN" altLang="en-US" dirty="0">
                <a:solidFill>
                  <a:schemeClr val="tx1"/>
                </a:solidFill>
                <a:latin typeface="+mn-ea"/>
                <a:cs typeface="Times New Roman" panose="02020603050405020304" pitchFamily="18" charset="0"/>
              </a:rPr>
              <a:t>实时生成环境三维点云</a:t>
            </a:r>
            <a:endParaRPr lang="en-US" altLang="zh-CN" dirty="0">
              <a:solidFill>
                <a:schemeClr val="tx1"/>
              </a:solidFill>
              <a:latin typeface="+mn-ea"/>
              <a:cs typeface="Times New Roman" panose="02020603050405020304" pitchFamily="18" charset="0"/>
            </a:endParaRPr>
          </a:p>
          <a:p>
            <a:pPr marL="285750" indent="-285750">
              <a:lnSpc>
                <a:spcPct val="125000"/>
              </a:lnSpc>
              <a:buFont typeface="Arial" panose="020B0604020202020204" pitchFamily="34" charset="0"/>
              <a:buChar char="•"/>
            </a:pPr>
            <a:r>
              <a:rPr lang="zh-CN" altLang="en-US" dirty="0">
                <a:solidFill>
                  <a:schemeClr val="tx1"/>
                </a:solidFill>
                <a:latin typeface="+mn-ea"/>
                <a:cs typeface="Times New Roman" panose="02020603050405020304" pitchFamily="18" charset="0"/>
              </a:rPr>
              <a:t>提供简单的</a:t>
            </a:r>
            <a:r>
              <a:rPr lang="en-US" altLang="zh-CN" dirty="0">
                <a:solidFill>
                  <a:schemeClr val="tx1"/>
                </a:solidFill>
                <a:latin typeface="+mn-ea"/>
                <a:cs typeface="Times New Roman" panose="02020603050405020304" pitchFamily="18" charset="0"/>
              </a:rPr>
              <a:t>API</a:t>
            </a:r>
            <a:r>
              <a:rPr lang="zh-CN" altLang="en-US" dirty="0">
                <a:solidFill>
                  <a:schemeClr val="tx1"/>
                </a:solidFill>
                <a:latin typeface="+mn-ea"/>
                <a:cs typeface="Times New Roman" panose="02020603050405020304" pitchFamily="18" charset="0"/>
              </a:rPr>
              <a:t>和</a:t>
            </a:r>
            <a:r>
              <a:rPr lang="en-US" altLang="zh-CN" dirty="0">
                <a:solidFill>
                  <a:schemeClr val="tx1"/>
                </a:solidFill>
                <a:latin typeface="+mn-ea"/>
                <a:cs typeface="Times New Roman" panose="02020603050405020304" pitchFamily="18" charset="0"/>
              </a:rPr>
              <a:t>SDK</a:t>
            </a:r>
            <a:endParaRPr lang="zh-CN" altLang="en-US" dirty="0">
              <a:solidFill>
                <a:schemeClr val="tx1"/>
              </a:solidFill>
              <a:latin typeface="+mn-ea"/>
              <a:cs typeface="Times New Roman" panose="02020603050405020304" pitchFamily="18" charset="0"/>
            </a:endParaRPr>
          </a:p>
        </p:txBody>
      </p:sp>
      <p:sp>
        <p:nvSpPr>
          <p:cNvPr id="12" name="箭头: 右 11">
            <a:extLst>
              <a:ext uri="{FF2B5EF4-FFF2-40B4-BE49-F238E27FC236}">
                <a16:creationId xmlns:a16="http://schemas.microsoft.com/office/drawing/2014/main" id="{1FEE170B-F80C-F77A-9B35-1126C481A121}"/>
              </a:ext>
            </a:extLst>
          </p:cNvPr>
          <p:cNvSpPr/>
          <p:nvPr/>
        </p:nvSpPr>
        <p:spPr>
          <a:xfrm rot="10800000">
            <a:off x="6977188" y="5337592"/>
            <a:ext cx="850106" cy="3659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B1B7F525-CDD5-1663-532B-2AE680B4F95C}"/>
              </a:ext>
            </a:extLst>
          </p:cNvPr>
          <p:cNvGrpSpPr/>
          <p:nvPr/>
        </p:nvGrpSpPr>
        <p:grpSpPr>
          <a:xfrm>
            <a:off x="89334" y="2205816"/>
            <a:ext cx="1849123" cy="3782793"/>
            <a:chOff x="89334" y="2205816"/>
            <a:chExt cx="1849123" cy="3782793"/>
          </a:xfrm>
        </p:grpSpPr>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2" name="文本框 1">
              <a:extLst>
                <a:ext uri="{FF2B5EF4-FFF2-40B4-BE49-F238E27FC236}">
                  <a16:creationId xmlns:a16="http://schemas.microsoft.com/office/drawing/2014/main" id="{042B980A-AFA7-4494-24F3-C65514B977A3}"/>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grpSp>
    </p:spTree>
    <p:extLst>
      <p:ext uri="{BB962C8B-B14F-4D97-AF65-F5344CB8AC3E}">
        <p14:creationId xmlns:p14="http://schemas.microsoft.com/office/powerpoint/2010/main" val="3470691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711DE07-4B7A-61AA-B8FA-1281A001B55E}"/>
              </a:ext>
            </a:extLst>
          </p:cNvPr>
          <p:cNvPicPr>
            <a:picLocks noChangeAspect="1"/>
          </p:cNvPicPr>
          <p:nvPr/>
        </p:nvPicPr>
        <p:blipFill>
          <a:blip r:embed="rId3"/>
          <a:stretch>
            <a:fillRect/>
          </a:stretch>
        </p:blipFill>
        <p:spPr>
          <a:xfrm>
            <a:off x="2464820" y="1085268"/>
            <a:ext cx="5124291" cy="5301244"/>
          </a:xfrm>
          <a:prstGeom prst="rect">
            <a:avLst/>
          </a:prstGeom>
        </p:spPr>
      </p:pic>
      <p:sp>
        <p:nvSpPr>
          <p:cNvPr id="38" name="文本框 37">
            <a:extLst>
              <a:ext uri="{FF2B5EF4-FFF2-40B4-BE49-F238E27FC236}">
                <a16:creationId xmlns:a16="http://schemas.microsoft.com/office/drawing/2014/main" id="{797B8F14-359C-4A2D-AD2A-EE27BAF07DCC}"/>
              </a:ext>
            </a:extLst>
          </p:cNvPr>
          <p:cNvSpPr txBox="1"/>
          <p:nvPr/>
        </p:nvSpPr>
        <p:spPr>
          <a:xfrm>
            <a:off x="2127045" y="39239"/>
            <a:ext cx="4244066"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基于物品抓取的图像分割</a:t>
            </a:r>
            <a:endParaRPr lang="en-US" altLang="zh-CN" sz="28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算法选型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算法优势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算法原理</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
        <p:nvSpPr>
          <p:cNvPr id="6" name="文本框 5">
            <a:extLst>
              <a:ext uri="{FF2B5EF4-FFF2-40B4-BE49-F238E27FC236}">
                <a16:creationId xmlns:a16="http://schemas.microsoft.com/office/drawing/2014/main" id="{D1F4403E-5C3F-5D8D-8451-2B55A17EA3F9}"/>
              </a:ext>
            </a:extLst>
          </p:cNvPr>
          <p:cNvSpPr txBox="1"/>
          <p:nvPr/>
        </p:nvSpPr>
        <p:spPr>
          <a:xfrm>
            <a:off x="3407923" y="6445888"/>
            <a:ext cx="3004458" cy="338554"/>
          </a:xfrm>
          <a:prstGeom prst="rect">
            <a:avLst/>
          </a:prstGeom>
          <a:noFill/>
        </p:spPr>
        <p:txBody>
          <a:bodyPr wrap="square" rtlCol="0">
            <a:spAutoFit/>
          </a:bodyPr>
          <a:lstStyle/>
          <a:p>
            <a:pPr algn="ctr"/>
            <a:r>
              <a:rPr lang="zh-CN" altLang="en-US" sz="1600" dirty="0">
                <a:latin typeface="+mn-ea"/>
              </a:rPr>
              <a:t>图 实例分割主流算法归纳</a:t>
            </a:r>
          </a:p>
        </p:txBody>
      </p:sp>
      <p:sp>
        <p:nvSpPr>
          <p:cNvPr id="23" name="矩形: 圆角 22">
            <a:extLst>
              <a:ext uri="{FF2B5EF4-FFF2-40B4-BE49-F238E27FC236}">
                <a16:creationId xmlns:a16="http://schemas.microsoft.com/office/drawing/2014/main" id="{9BD9BFF8-F6D8-6350-4184-0415F5DC263E}"/>
              </a:ext>
            </a:extLst>
          </p:cNvPr>
          <p:cNvSpPr/>
          <p:nvPr/>
        </p:nvSpPr>
        <p:spPr>
          <a:xfrm>
            <a:off x="5522106" y="2205816"/>
            <a:ext cx="582445" cy="244490"/>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1B82818B-7E14-93EA-6965-ADB18F82A2A4}"/>
              </a:ext>
            </a:extLst>
          </p:cNvPr>
          <p:cNvPicPr>
            <a:picLocks noChangeAspect="1"/>
          </p:cNvPicPr>
          <p:nvPr/>
        </p:nvPicPr>
        <p:blipFill>
          <a:blip r:embed="rId4"/>
          <a:stretch>
            <a:fillRect/>
          </a:stretch>
        </p:blipFill>
        <p:spPr>
          <a:xfrm>
            <a:off x="7846636" y="2440643"/>
            <a:ext cx="3998855" cy="2590493"/>
          </a:xfrm>
          <a:prstGeom prst="rect">
            <a:avLst/>
          </a:prstGeom>
        </p:spPr>
      </p:pic>
      <p:sp>
        <p:nvSpPr>
          <p:cNvPr id="9" name="文本框 8">
            <a:extLst>
              <a:ext uri="{FF2B5EF4-FFF2-40B4-BE49-F238E27FC236}">
                <a16:creationId xmlns:a16="http://schemas.microsoft.com/office/drawing/2014/main" id="{2CE2CFD1-7653-0C0B-C48D-013366CDC63F}"/>
              </a:ext>
            </a:extLst>
          </p:cNvPr>
          <p:cNvSpPr txBox="1"/>
          <p:nvPr/>
        </p:nvSpPr>
        <p:spPr>
          <a:xfrm>
            <a:off x="8141954" y="5168315"/>
            <a:ext cx="3408218" cy="338554"/>
          </a:xfrm>
          <a:prstGeom prst="rect">
            <a:avLst/>
          </a:prstGeom>
          <a:noFill/>
        </p:spPr>
        <p:txBody>
          <a:bodyPr wrap="square" rtlCol="0">
            <a:spAutoFit/>
          </a:bodyPr>
          <a:lstStyle/>
          <a:p>
            <a:pPr algn="ctr"/>
            <a:r>
              <a:rPr lang="zh-CN" altLang="en-US" sz="1600" dirty="0">
                <a:latin typeface="+mn-ea"/>
              </a:rPr>
              <a:t>图 一个典型的物品抓取场景</a:t>
            </a:r>
          </a:p>
        </p:txBody>
      </p:sp>
      <p:sp>
        <p:nvSpPr>
          <p:cNvPr id="2" name="文本框 1">
            <a:extLst>
              <a:ext uri="{FF2B5EF4-FFF2-40B4-BE49-F238E27FC236}">
                <a16:creationId xmlns:a16="http://schemas.microsoft.com/office/drawing/2014/main" id="{BCD56170-4C60-1BF8-F7BD-0B1305E8D830}"/>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21455923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127045" y="39239"/>
            <a:ext cx="4244066"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基于物品抓取的图像分割</a:t>
            </a:r>
            <a:endParaRPr lang="en-US" altLang="zh-CN" sz="28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mn-ea"/>
                <a:sym typeface="+mn-lt"/>
              </a:rPr>
              <a:t>算法选型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算法优势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算法原理</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pic>
        <p:nvPicPr>
          <p:cNvPr id="3" name="图片 2">
            <a:extLst>
              <a:ext uri="{FF2B5EF4-FFF2-40B4-BE49-F238E27FC236}">
                <a16:creationId xmlns:a16="http://schemas.microsoft.com/office/drawing/2014/main" id="{6A76CC0C-7D89-8D97-2492-3542B1989A02}"/>
              </a:ext>
            </a:extLst>
          </p:cNvPr>
          <p:cNvPicPr>
            <a:picLocks noChangeAspect="1"/>
          </p:cNvPicPr>
          <p:nvPr/>
        </p:nvPicPr>
        <p:blipFill>
          <a:blip r:embed="rId3"/>
          <a:stretch>
            <a:fillRect/>
          </a:stretch>
        </p:blipFill>
        <p:spPr>
          <a:xfrm>
            <a:off x="2603886" y="4804814"/>
            <a:ext cx="5390247" cy="1197257"/>
          </a:xfrm>
          <a:prstGeom prst="rect">
            <a:avLst/>
          </a:prstGeom>
        </p:spPr>
      </p:pic>
      <p:sp>
        <p:nvSpPr>
          <p:cNvPr id="7" name="文本框 6">
            <a:extLst>
              <a:ext uri="{FF2B5EF4-FFF2-40B4-BE49-F238E27FC236}">
                <a16:creationId xmlns:a16="http://schemas.microsoft.com/office/drawing/2014/main" id="{4C659CD7-BEB3-2F48-749A-0615439E77E9}"/>
              </a:ext>
            </a:extLst>
          </p:cNvPr>
          <p:cNvSpPr txBox="1"/>
          <p:nvPr/>
        </p:nvSpPr>
        <p:spPr>
          <a:xfrm>
            <a:off x="2269318" y="6418651"/>
            <a:ext cx="6868391" cy="400110"/>
          </a:xfrm>
          <a:prstGeom prst="rect">
            <a:avLst/>
          </a:prstGeom>
          <a:noFill/>
        </p:spPr>
        <p:txBody>
          <a:bodyPr wrap="square">
            <a:spAutoFit/>
          </a:bodyPr>
          <a:lstStyle/>
          <a:p>
            <a:pPr marR="0"/>
            <a:r>
              <a:rPr lang="en-US" altLang="zh-CN" sz="1000" dirty="0">
                <a:latin typeface="+mj-lt"/>
              </a:rPr>
              <a:t>[2]  He, K., et al. (2017). </a:t>
            </a:r>
            <a:r>
              <a:rPr lang="en-US" altLang="zh-CN" sz="1000" u="sng" dirty="0">
                <a:latin typeface="+mj-lt"/>
              </a:rPr>
              <a:t>Mask R-CNN. 16th IEEE International Conference on Computer Vision (ICCV), Venice, ITALY.</a:t>
            </a:r>
          </a:p>
          <a:p>
            <a:pPr marR="0"/>
            <a:r>
              <a:rPr lang="zh-CN" altLang="en-US" sz="1000" dirty="0">
                <a:latin typeface="+mj-lt"/>
              </a:rPr>
              <a:t>	</a:t>
            </a:r>
          </a:p>
        </p:txBody>
      </p:sp>
      <p:sp>
        <p:nvSpPr>
          <p:cNvPr id="8" name="文本框 7">
            <a:extLst>
              <a:ext uri="{FF2B5EF4-FFF2-40B4-BE49-F238E27FC236}">
                <a16:creationId xmlns:a16="http://schemas.microsoft.com/office/drawing/2014/main" id="{1687808E-A7D1-3A92-6850-60F065A0EC29}"/>
              </a:ext>
            </a:extLst>
          </p:cNvPr>
          <p:cNvSpPr txBox="1"/>
          <p:nvPr/>
        </p:nvSpPr>
        <p:spPr>
          <a:xfrm>
            <a:off x="2192470" y="1163515"/>
            <a:ext cx="3774880" cy="369332"/>
          </a:xfrm>
          <a:prstGeom prst="rect">
            <a:avLst/>
          </a:prstGeom>
          <a:noFill/>
        </p:spPr>
        <p:txBody>
          <a:bodyPr vert="horz" wrap="square" rtlCol="0">
            <a:spAutoFit/>
          </a:bodyPr>
          <a:lstStyle/>
          <a:p>
            <a:r>
              <a:rPr lang="en-US" altLang="zh-CN" b="1" dirty="0">
                <a:latin typeface="+mn-ea"/>
                <a:cs typeface="Times New Roman" panose="02020603050405020304" pitchFamily="18" charset="0"/>
              </a:rPr>
              <a:t>Mask R-CNN</a:t>
            </a:r>
            <a:r>
              <a:rPr lang="zh-CN" altLang="en-US" b="1" dirty="0">
                <a:latin typeface="+mn-ea"/>
              </a:rPr>
              <a:t>相比其他算法的优势：</a:t>
            </a:r>
          </a:p>
        </p:txBody>
      </p:sp>
      <p:sp>
        <p:nvSpPr>
          <p:cNvPr id="9" name="任意多边形: 形状 8">
            <a:extLst>
              <a:ext uri="{FF2B5EF4-FFF2-40B4-BE49-F238E27FC236}">
                <a16:creationId xmlns:a16="http://schemas.microsoft.com/office/drawing/2014/main" id="{148C401D-5E56-56DA-F624-19ADA13E56A5}"/>
              </a:ext>
            </a:extLst>
          </p:cNvPr>
          <p:cNvSpPr/>
          <p:nvPr/>
        </p:nvSpPr>
        <p:spPr>
          <a:xfrm>
            <a:off x="2269318" y="2088882"/>
            <a:ext cx="235570" cy="231559"/>
          </a:xfrm>
          <a:custGeom>
            <a:avLst/>
            <a:gdLst>
              <a:gd name="connsiteX0" fmla="*/ 126739 w 606721"/>
              <a:gd name="connsiteY0" fmla="*/ 376820 h 584635"/>
              <a:gd name="connsiteX1" fmla="*/ 303425 w 606721"/>
              <a:gd name="connsiteY1" fmla="*/ 461982 h 584635"/>
              <a:gd name="connsiteX2" fmla="*/ 480111 w 606721"/>
              <a:gd name="connsiteY2" fmla="*/ 376820 h 584635"/>
              <a:gd name="connsiteX3" fmla="*/ 606721 w 606721"/>
              <a:gd name="connsiteY3" fmla="*/ 438018 h 584635"/>
              <a:gd name="connsiteX4" fmla="*/ 303425 w 606721"/>
              <a:gd name="connsiteY4" fmla="*/ 584635 h 584635"/>
              <a:gd name="connsiteX5" fmla="*/ 302522 w 606721"/>
              <a:gd name="connsiteY5" fmla="*/ 584249 h 584635"/>
              <a:gd name="connsiteX6" fmla="*/ 0 w 606721"/>
              <a:gd name="connsiteY6" fmla="*/ 438018 h 584635"/>
              <a:gd name="connsiteX7" fmla="*/ 126739 w 606721"/>
              <a:gd name="connsiteY7" fmla="*/ 228632 h 584635"/>
              <a:gd name="connsiteX8" fmla="*/ 303425 w 606721"/>
              <a:gd name="connsiteY8" fmla="*/ 313794 h 584635"/>
              <a:gd name="connsiteX9" fmla="*/ 480111 w 606721"/>
              <a:gd name="connsiteY9" fmla="*/ 228632 h 584635"/>
              <a:gd name="connsiteX10" fmla="*/ 606721 w 606721"/>
              <a:gd name="connsiteY10" fmla="*/ 289830 h 584635"/>
              <a:gd name="connsiteX11" fmla="*/ 303425 w 606721"/>
              <a:gd name="connsiteY11" fmla="*/ 436447 h 584635"/>
              <a:gd name="connsiteX12" fmla="*/ 302522 w 606721"/>
              <a:gd name="connsiteY12" fmla="*/ 436061 h 584635"/>
              <a:gd name="connsiteX13" fmla="*/ 0 w 606721"/>
              <a:gd name="connsiteY13" fmla="*/ 289830 h 584635"/>
              <a:gd name="connsiteX14" fmla="*/ 303431 w 606721"/>
              <a:gd name="connsiteY14" fmla="*/ 0 h 584635"/>
              <a:gd name="connsiteX15" fmla="*/ 304207 w 606721"/>
              <a:gd name="connsiteY15" fmla="*/ 353 h 584635"/>
              <a:gd name="connsiteX16" fmla="*/ 606721 w 606721"/>
              <a:gd name="connsiteY16" fmla="*/ 146635 h 584635"/>
              <a:gd name="connsiteX17" fmla="*/ 303431 w 606721"/>
              <a:gd name="connsiteY17" fmla="*/ 293270 h 584635"/>
              <a:gd name="connsiteX18" fmla="*/ 302514 w 606721"/>
              <a:gd name="connsiteY18" fmla="*/ 292917 h 584635"/>
              <a:gd name="connsiteX19" fmla="*/ 0 w 606721"/>
              <a:gd name="connsiteY19" fmla="*/ 146635 h 5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721" h="584635">
                <a:moveTo>
                  <a:pt x="126739" y="376820"/>
                </a:moveTo>
                <a:lnTo>
                  <a:pt x="303425" y="461982"/>
                </a:lnTo>
                <a:lnTo>
                  <a:pt x="480111" y="376820"/>
                </a:lnTo>
                <a:lnTo>
                  <a:pt x="606721" y="438018"/>
                </a:lnTo>
                <a:lnTo>
                  <a:pt x="303425" y="584635"/>
                </a:lnTo>
                <a:lnTo>
                  <a:pt x="302522" y="584249"/>
                </a:lnTo>
                <a:lnTo>
                  <a:pt x="0" y="438018"/>
                </a:lnTo>
                <a:close/>
                <a:moveTo>
                  <a:pt x="126739" y="228632"/>
                </a:moveTo>
                <a:lnTo>
                  <a:pt x="303425" y="313794"/>
                </a:lnTo>
                <a:lnTo>
                  <a:pt x="480111" y="228632"/>
                </a:lnTo>
                <a:lnTo>
                  <a:pt x="606721" y="289830"/>
                </a:lnTo>
                <a:lnTo>
                  <a:pt x="303425" y="436447"/>
                </a:lnTo>
                <a:lnTo>
                  <a:pt x="302522" y="436061"/>
                </a:lnTo>
                <a:lnTo>
                  <a:pt x="0" y="289830"/>
                </a:lnTo>
                <a:close/>
                <a:moveTo>
                  <a:pt x="303431" y="0"/>
                </a:moveTo>
                <a:lnTo>
                  <a:pt x="304207" y="353"/>
                </a:lnTo>
                <a:lnTo>
                  <a:pt x="606721" y="146635"/>
                </a:lnTo>
                <a:lnTo>
                  <a:pt x="303431" y="293270"/>
                </a:lnTo>
                <a:lnTo>
                  <a:pt x="302514" y="292917"/>
                </a:lnTo>
                <a:lnTo>
                  <a:pt x="0" y="146635"/>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693D6109-DEF2-A33F-3F59-BBF032365CB2}"/>
              </a:ext>
            </a:extLst>
          </p:cNvPr>
          <p:cNvSpPr txBox="1"/>
          <p:nvPr/>
        </p:nvSpPr>
        <p:spPr>
          <a:xfrm>
            <a:off x="2606633" y="1969705"/>
            <a:ext cx="7879278" cy="987578"/>
          </a:xfrm>
          <a:prstGeom prst="rect">
            <a:avLst/>
          </a:prstGeom>
          <a:noFill/>
        </p:spPr>
        <p:txBody>
          <a:bodyPr vert="horz" wrap="square" rtlCol="0">
            <a:spAutoFit/>
          </a:bodyPr>
          <a:lstStyle/>
          <a:p>
            <a:pPr>
              <a:lnSpc>
                <a:spcPct val="125000"/>
              </a:lnSpc>
            </a:pPr>
            <a:r>
              <a:rPr lang="zh-CN" altLang="en-US" sz="1600" b="1" dirty="0">
                <a:latin typeface="+mn-ea"/>
              </a:rPr>
              <a:t>高速性 </a:t>
            </a:r>
            <a:r>
              <a:rPr lang="zh-CN" altLang="en-US" sz="1600" dirty="0">
                <a:latin typeface="+mn-ea"/>
              </a:rPr>
              <a:t>：创造性结合了经典的</a:t>
            </a:r>
            <a:r>
              <a:rPr lang="zh-CN" altLang="en-US" sz="1600" b="1" dirty="0">
                <a:latin typeface="+mn-ea"/>
              </a:rPr>
              <a:t>目标检测算法</a:t>
            </a:r>
            <a:r>
              <a:rPr lang="en-US" altLang="zh-CN" sz="1600" b="1" dirty="0">
                <a:latin typeface="+mn-ea"/>
              </a:rPr>
              <a:t>Faster-RCNN</a:t>
            </a:r>
            <a:r>
              <a:rPr lang="zh-CN" altLang="en-US" sz="1600" dirty="0">
                <a:latin typeface="+mn-ea"/>
              </a:rPr>
              <a:t>和经典的</a:t>
            </a:r>
            <a:r>
              <a:rPr lang="zh-CN" altLang="en-US" sz="1600" b="1" dirty="0">
                <a:latin typeface="+mn-ea"/>
              </a:rPr>
              <a:t>语义分割算法</a:t>
            </a:r>
            <a:r>
              <a:rPr lang="en-US" altLang="zh-CN" sz="1600" b="1" dirty="0">
                <a:latin typeface="+mn-ea"/>
              </a:rPr>
              <a:t>FCN</a:t>
            </a:r>
            <a:r>
              <a:rPr lang="zh-CN" altLang="en-US" sz="1600" dirty="0">
                <a:latin typeface="+mn-ea"/>
              </a:rPr>
              <a:t>。在复杂性高于</a:t>
            </a:r>
            <a:r>
              <a:rPr lang="en-US" altLang="zh-CN" sz="1600" dirty="0">
                <a:latin typeface="+mn-ea"/>
              </a:rPr>
              <a:t>Faster-RCNN</a:t>
            </a:r>
            <a:r>
              <a:rPr lang="zh-CN" altLang="en-US" sz="1600" dirty="0">
                <a:latin typeface="+mn-ea"/>
              </a:rPr>
              <a:t>的情况下，仍可以达到</a:t>
            </a:r>
            <a:r>
              <a:rPr lang="en-US" altLang="zh-CN" sz="1600" dirty="0">
                <a:latin typeface="+mn-ea"/>
              </a:rPr>
              <a:t>5fps</a:t>
            </a:r>
            <a:r>
              <a:rPr lang="zh-CN" altLang="en-US" sz="1600" dirty="0">
                <a:latin typeface="+mn-ea"/>
              </a:rPr>
              <a:t>的和原始</a:t>
            </a:r>
            <a:r>
              <a:rPr lang="en-US" altLang="zh-CN" sz="1600" dirty="0">
                <a:latin typeface="+mn-ea"/>
              </a:rPr>
              <a:t>Faster-RCNN</a:t>
            </a:r>
            <a:r>
              <a:rPr lang="zh-CN" altLang="en-US" sz="1600" dirty="0">
                <a:latin typeface="+mn-ea"/>
              </a:rPr>
              <a:t>的相当的速度。</a:t>
            </a:r>
          </a:p>
        </p:txBody>
      </p:sp>
      <p:sp>
        <p:nvSpPr>
          <p:cNvPr id="12" name="任意多边形: 形状 11">
            <a:extLst>
              <a:ext uri="{FF2B5EF4-FFF2-40B4-BE49-F238E27FC236}">
                <a16:creationId xmlns:a16="http://schemas.microsoft.com/office/drawing/2014/main" id="{0D114D70-B4C6-2880-598C-E903EA6792F0}"/>
              </a:ext>
            </a:extLst>
          </p:cNvPr>
          <p:cNvSpPr/>
          <p:nvPr/>
        </p:nvSpPr>
        <p:spPr>
          <a:xfrm>
            <a:off x="2266571" y="3098537"/>
            <a:ext cx="235570" cy="231559"/>
          </a:xfrm>
          <a:custGeom>
            <a:avLst/>
            <a:gdLst>
              <a:gd name="connsiteX0" fmla="*/ 126739 w 606721"/>
              <a:gd name="connsiteY0" fmla="*/ 376820 h 584635"/>
              <a:gd name="connsiteX1" fmla="*/ 303425 w 606721"/>
              <a:gd name="connsiteY1" fmla="*/ 461982 h 584635"/>
              <a:gd name="connsiteX2" fmla="*/ 480111 w 606721"/>
              <a:gd name="connsiteY2" fmla="*/ 376820 h 584635"/>
              <a:gd name="connsiteX3" fmla="*/ 606721 w 606721"/>
              <a:gd name="connsiteY3" fmla="*/ 438018 h 584635"/>
              <a:gd name="connsiteX4" fmla="*/ 303425 w 606721"/>
              <a:gd name="connsiteY4" fmla="*/ 584635 h 584635"/>
              <a:gd name="connsiteX5" fmla="*/ 302522 w 606721"/>
              <a:gd name="connsiteY5" fmla="*/ 584249 h 584635"/>
              <a:gd name="connsiteX6" fmla="*/ 0 w 606721"/>
              <a:gd name="connsiteY6" fmla="*/ 438018 h 584635"/>
              <a:gd name="connsiteX7" fmla="*/ 126739 w 606721"/>
              <a:gd name="connsiteY7" fmla="*/ 228632 h 584635"/>
              <a:gd name="connsiteX8" fmla="*/ 303425 w 606721"/>
              <a:gd name="connsiteY8" fmla="*/ 313794 h 584635"/>
              <a:gd name="connsiteX9" fmla="*/ 480111 w 606721"/>
              <a:gd name="connsiteY9" fmla="*/ 228632 h 584635"/>
              <a:gd name="connsiteX10" fmla="*/ 606721 w 606721"/>
              <a:gd name="connsiteY10" fmla="*/ 289830 h 584635"/>
              <a:gd name="connsiteX11" fmla="*/ 303425 w 606721"/>
              <a:gd name="connsiteY11" fmla="*/ 436447 h 584635"/>
              <a:gd name="connsiteX12" fmla="*/ 302522 w 606721"/>
              <a:gd name="connsiteY12" fmla="*/ 436061 h 584635"/>
              <a:gd name="connsiteX13" fmla="*/ 0 w 606721"/>
              <a:gd name="connsiteY13" fmla="*/ 289830 h 584635"/>
              <a:gd name="connsiteX14" fmla="*/ 303431 w 606721"/>
              <a:gd name="connsiteY14" fmla="*/ 0 h 584635"/>
              <a:gd name="connsiteX15" fmla="*/ 304207 w 606721"/>
              <a:gd name="connsiteY15" fmla="*/ 353 h 584635"/>
              <a:gd name="connsiteX16" fmla="*/ 606721 w 606721"/>
              <a:gd name="connsiteY16" fmla="*/ 146635 h 584635"/>
              <a:gd name="connsiteX17" fmla="*/ 303431 w 606721"/>
              <a:gd name="connsiteY17" fmla="*/ 293270 h 584635"/>
              <a:gd name="connsiteX18" fmla="*/ 302514 w 606721"/>
              <a:gd name="connsiteY18" fmla="*/ 292917 h 584635"/>
              <a:gd name="connsiteX19" fmla="*/ 0 w 606721"/>
              <a:gd name="connsiteY19" fmla="*/ 146635 h 5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721" h="584635">
                <a:moveTo>
                  <a:pt x="126739" y="376820"/>
                </a:moveTo>
                <a:lnTo>
                  <a:pt x="303425" y="461982"/>
                </a:lnTo>
                <a:lnTo>
                  <a:pt x="480111" y="376820"/>
                </a:lnTo>
                <a:lnTo>
                  <a:pt x="606721" y="438018"/>
                </a:lnTo>
                <a:lnTo>
                  <a:pt x="303425" y="584635"/>
                </a:lnTo>
                <a:lnTo>
                  <a:pt x="302522" y="584249"/>
                </a:lnTo>
                <a:lnTo>
                  <a:pt x="0" y="438018"/>
                </a:lnTo>
                <a:close/>
                <a:moveTo>
                  <a:pt x="126739" y="228632"/>
                </a:moveTo>
                <a:lnTo>
                  <a:pt x="303425" y="313794"/>
                </a:lnTo>
                <a:lnTo>
                  <a:pt x="480111" y="228632"/>
                </a:lnTo>
                <a:lnTo>
                  <a:pt x="606721" y="289830"/>
                </a:lnTo>
                <a:lnTo>
                  <a:pt x="303425" y="436447"/>
                </a:lnTo>
                <a:lnTo>
                  <a:pt x="302522" y="436061"/>
                </a:lnTo>
                <a:lnTo>
                  <a:pt x="0" y="289830"/>
                </a:lnTo>
                <a:close/>
                <a:moveTo>
                  <a:pt x="303431" y="0"/>
                </a:moveTo>
                <a:lnTo>
                  <a:pt x="304207" y="353"/>
                </a:lnTo>
                <a:lnTo>
                  <a:pt x="606721" y="146635"/>
                </a:lnTo>
                <a:lnTo>
                  <a:pt x="303431" y="293270"/>
                </a:lnTo>
                <a:lnTo>
                  <a:pt x="302514" y="292917"/>
                </a:lnTo>
                <a:lnTo>
                  <a:pt x="0" y="146635"/>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43C6CE5D-9A34-5ED6-FC98-CC684FD03755}"/>
              </a:ext>
            </a:extLst>
          </p:cNvPr>
          <p:cNvSpPr txBox="1"/>
          <p:nvPr/>
        </p:nvSpPr>
        <p:spPr>
          <a:xfrm>
            <a:off x="2603886" y="2979360"/>
            <a:ext cx="8072032" cy="676532"/>
          </a:xfrm>
          <a:prstGeom prst="rect">
            <a:avLst/>
          </a:prstGeom>
          <a:noFill/>
        </p:spPr>
        <p:txBody>
          <a:bodyPr vert="horz" wrap="square" rtlCol="0">
            <a:spAutoFit/>
          </a:bodyPr>
          <a:lstStyle/>
          <a:p>
            <a:pPr>
              <a:lnSpc>
                <a:spcPct val="125000"/>
              </a:lnSpc>
            </a:pPr>
            <a:r>
              <a:rPr lang="zh-CN" altLang="en-US" sz="1600" b="1" dirty="0">
                <a:latin typeface="+mn-ea"/>
              </a:rPr>
              <a:t>高准确性 </a:t>
            </a:r>
            <a:r>
              <a:rPr lang="zh-CN" altLang="en-US" sz="1600" dirty="0">
                <a:latin typeface="+mn-ea"/>
              </a:rPr>
              <a:t>：</a:t>
            </a:r>
            <a:r>
              <a:rPr lang="zh-CN" altLang="en-US" sz="1600" dirty="0">
                <a:latin typeface="+mn-ea"/>
                <a:cs typeface="Times New Roman" panose="02020603050405020304" pitchFamily="18" charset="0"/>
              </a:rPr>
              <a:t>由于发现了</a:t>
            </a:r>
            <a:r>
              <a:rPr lang="en-US" altLang="zh-CN" sz="1600" dirty="0">
                <a:latin typeface="+mn-ea"/>
                <a:cs typeface="Times New Roman" panose="02020603050405020304" pitchFamily="18" charset="0"/>
              </a:rPr>
              <a:t>ROI Pooling</a:t>
            </a:r>
            <a:r>
              <a:rPr lang="zh-CN" altLang="en-US" sz="1600" dirty="0">
                <a:latin typeface="+mn-ea"/>
                <a:cs typeface="Times New Roman" panose="02020603050405020304" pitchFamily="18" charset="0"/>
              </a:rPr>
              <a:t>中所存在的像素偏差问题，提出了对应的</a:t>
            </a:r>
            <a:r>
              <a:rPr lang="en-US" altLang="zh-CN" sz="1600" dirty="0">
                <a:latin typeface="+mn-ea"/>
                <a:cs typeface="Times New Roman" panose="02020603050405020304" pitchFamily="18" charset="0"/>
              </a:rPr>
              <a:t>ROI Align</a:t>
            </a:r>
            <a:r>
              <a:rPr lang="zh-CN" altLang="en-US" sz="1600" dirty="0">
                <a:latin typeface="+mn-ea"/>
                <a:cs typeface="Times New Roman" panose="02020603050405020304" pitchFamily="18" charset="0"/>
              </a:rPr>
              <a:t>策略，加上</a:t>
            </a:r>
            <a:r>
              <a:rPr lang="en-US" altLang="zh-CN" sz="1600" dirty="0">
                <a:latin typeface="+mn-ea"/>
                <a:cs typeface="Times New Roman" panose="02020603050405020304" pitchFamily="18" charset="0"/>
              </a:rPr>
              <a:t>FCN</a:t>
            </a:r>
            <a:r>
              <a:rPr lang="zh-CN" altLang="en-US" sz="1600" dirty="0">
                <a:latin typeface="+mn-ea"/>
                <a:cs typeface="Times New Roman" panose="02020603050405020304" pitchFamily="18" charset="0"/>
              </a:rPr>
              <a:t>精准的像素掩码，使其获得高准确率。</a:t>
            </a:r>
          </a:p>
        </p:txBody>
      </p:sp>
      <p:sp>
        <p:nvSpPr>
          <p:cNvPr id="14" name="任意多边形: 形状 13">
            <a:extLst>
              <a:ext uri="{FF2B5EF4-FFF2-40B4-BE49-F238E27FC236}">
                <a16:creationId xmlns:a16="http://schemas.microsoft.com/office/drawing/2014/main" id="{A76EC644-9713-4A79-A935-47F740C49B2D}"/>
              </a:ext>
            </a:extLst>
          </p:cNvPr>
          <p:cNvSpPr/>
          <p:nvPr/>
        </p:nvSpPr>
        <p:spPr>
          <a:xfrm>
            <a:off x="2266571" y="3839038"/>
            <a:ext cx="235570" cy="231559"/>
          </a:xfrm>
          <a:custGeom>
            <a:avLst/>
            <a:gdLst>
              <a:gd name="connsiteX0" fmla="*/ 126739 w 606721"/>
              <a:gd name="connsiteY0" fmla="*/ 376820 h 584635"/>
              <a:gd name="connsiteX1" fmla="*/ 303425 w 606721"/>
              <a:gd name="connsiteY1" fmla="*/ 461982 h 584635"/>
              <a:gd name="connsiteX2" fmla="*/ 480111 w 606721"/>
              <a:gd name="connsiteY2" fmla="*/ 376820 h 584635"/>
              <a:gd name="connsiteX3" fmla="*/ 606721 w 606721"/>
              <a:gd name="connsiteY3" fmla="*/ 438018 h 584635"/>
              <a:gd name="connsiteX4" fmla="*/ 303425 w 606721"/>
              <a:gd name="connsiteY4" fmla="*/ 584635 h 584635"/>
              <a:gd name="connsiteX5" fmla="*/ 302522 w 606721"/>
              <a:gd name="connsiteY5" fmla="*/ 584249 h 584635"/>
              <a:gd name="connsiteX6" fmla="*/ 0 w 606721"/>
              <a:gd name="connsiteY6" fmla="*/ 438018 h 584635"/>
              <a:gd name="connsiteX7" fmla="*/ 126739 w 606721"/>
              <a:gd name="connsiteY7" fmla="*/ 228632 h 584635"/>
              <a:gd name="connsiteX8" fmla="*/ 303425 w 606721"/>
              <a:gd name="connsiteY8" fmla="*/ 313794 h 584635"/>
              <a:gd name="connsiteX9" fmla="*/ 480111 w 606721"/>
              <a:gd name="connsiteY9" fmla="*/ 228632 h 584635"/>
              <a:gd name="connsiteX10" fmla="*/ 606721 w 606721"/>
              <a:gd name="connsiteY10" fmla="*/ 289830 h 584635"/>
              <a:gd name="connsiteX11" fmla="*/ 303425 w 606721"/>
              <a:gd name="connsiteY11" fmla="*/ 436447 h 584635"/>
              <a:gd name="connsiteX12" fmla="*/ 302522 w 606721"/>
              <a:gd name="connsiteY12" fmla="*/ 436061 h 584635"/>
              <a:gd name="connsiteX13" fmla="*/ 0 w 606721"/>
              <a:gd name="connsiteY13" fmla="*/ 289830 h 584635"/>
              <a:gd name="connsiteX14" fmla="*/ 303431 w 606721"/>
              <a:gd name="connsiteY14" fmla="*/ 0 h 584635"/>
              <a:gd name="connsiteX15" fmla="*/ 304207 w 606721"/>
              <a:gd name="connsiteY15" fmla="*/ 353 h 584635"/>
              <a:gd name="connsiteX16" fmla="*/ 606721 w 606721"/>
              <a:gd name="connsiteY16" fmla="*/ 146635 h 584635"/>
              <a:gd name="connsiteX17" fmla="*/ 303431 w 606721"/>
              <a:gd name="connsiteY17" fmla="*/ 293270 h 584635"/>
              <a:gd name="connsiteX18" fmla="*/ 302514 w 606721"/>
              <a:gd name="connsiteY18" fmla="*/ 292917 h 584635"/>
              <a:gd name="connsiteX19" fmla="*/ 0 w 606721"/>
              <a:gd name="connsiteY19" fmla="*/ 146635 h 5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721" h="584635">
                <a:moveTo>
                  <a:pt x="126739" y="376820"/>
                </a:moveTo>
                <a:lnTo>
                  <a:pt x="303425" y="461982"/>
                </a:lnTo>
                <a:lnTo>
                  <a:pt x="480111" y="376820"/>
                </a:lnTo>
                <a:lnTo>
                  <a:pt x="606721" y="438018"/>
                </a:lnTo>
                <a:lnTo>
                  <a:pt x="303425" y="584635"/>
                </a:lnTo>
                <a:lnTo>
                  <a:pt x="302522" y="584249"/>
                </a:lnTo>
                <a:lnTo>
                  <a:pt x="0" y="438018"/>
                </a:lnTo>
                <a:close/>
                <a:moveTo>
                  <a:pt x="126739" y="228632"/>
                </a:moveTo>
                <a:lnTo>
                  <a:pt x="303425" y="313794"/>
                </a:lnTo>
                <a:lnTo>
                  <a:pt x="480111" y="228632"/>
                </a:lnTo>
                <a:lnTo>
                  <a:pt x="606721" y="289830"/>
                </a:lnTo>
                <a:lnTo>
                  <a:pt x="303425" y="436447"/>
                </a:lnTo>
                <a:lnTo>
                  <a:pt x="302522" y="436061"/>
                </a:lnTo>
                <a:lnTo>
                  <a:pt x="0" y="289830"/>
                </a:lnTo>
                <a:close/>
                <a:moveTo>
                  <a:pt x="303431" y="0"/>
                </a:moveTo>
                <a:lnTo>
                  <a:pt x="304207" y="353"/>
                </a:lnTo>
                <a:lnTo>
                  <a:pt x="606721" y="146635"/>
                </a:lnTo>
                <a:lnTo>
                  <a:pt x="303431" y="293270"/>
                </a:lnTo>
                <a:lnTo>
                  <a:pt x="302514" y="292917"/>
                </a:lnTo>
                <a:lnTo>
                  <a:pt x="0" y="146635"/>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1F5AF866-FE4D-C2FF-8F8E-8D7A7D140B66}"/>
              </a:ext>
            </a:extLst>
          </p:cNvPr>
          <p:cNvSpPr txBox="1"/>
          <p:nvPr/>
        </p:nvSpPr>
        <p:spPr>
          <a:xfrm>
            <a:off x="2603886" y="3719861"/>
            <a:ext cx="8072032" cy="676532"/>
          </a:xfrm>
          <a:prstGeom prst="rect">
            <a:avLst/>
          </a:prstGeom>
          <a:noFill/>
        </p:spPr>
        <p:txBody>
          <a:bodyPr vert="horz" wrap="square" rtlCol="0">
            <a:spAutoFit/>
          </a:bodyPr>
          <a:lstStyle/>
          <a:p>
            <a:pPr>
              <a:lnSpc>
                <a:spcPct val="125000"/>
              </a:lnSpc>
            </a:pPr>
            <a:r>
              <a:rPr lang="zh-CN" altLang="en-US" sz="1600" b="1" dirty="0">
                <a:latin typeface="+mn-ea"/>
              </a:rPr>
              <a:t>简单直观 </a:t>
            </a:r>
            <a:r>
              <a:rPr lang="zh-CN" altLang="en-US" sz="1600" dirty="0">
                <a:latin typeface="+mn-ea"/>
              </a:rPr>
              <a:t>：</a:t>
            </a:r>
            <a:r>
              <a:rPr lang="en-US" altLang="zh-CN" sz="1600" dirty="0">
                <a:latin typeface="+mn-ea"/>
                <a:cs typeface="Times New Roman" panose="02020603050405020304" pitchFamily="18" charset="0"/>
              </a:rPr>
              <a:t>Mask R-CNN</a:t>
            </a:r>
            <a:r>
              <a:rPr lang="zh-CN" altLang="en-US" sz="1600" dirty="0">
                <a:latin typeface="+mn-ea"/>
                <a:cs typeface="Times New Roman" panose="02020603050405020304" pitchFamily="18" charset="0"/>
              </a:rPr>
              <a:t>算法的思路和结构简单，即在原始</a:t>
            </a:r>
            <a:r>
              <a:rPr lang="en-US" altLang="zh-CN" sz="1600" dirty="0">
                <a:latin typeface="+mn-ea"/>
                <a:cs typeface="Times New Roman" panose="02020603050405020304" pitchFamily="18" charset="0"/>
              </a:rPr>
              <a:t>Faster-RCNN</a:t>
            </a:r>
            <a:r>
              <a:rPr lang="zh-CN" altLang="en-US" sz="1600" dirty="0">
                <a:latin typeface="+mn-ea"/>
                <a:cs typeface="Times New Roman" panose="02020603050405020304" pitchFamily="18" charset="0"/>
              </a:rPr>
              <a:t>算法的基础上面增加</a:t>
            </a:r>
            <a:r>
              <a:rPr lang="en-US" altLang="zh-CN" sz="1600" dirty="0">
                <a:latin typeface="+mn-ea"/>
                <a:cs typeface="Times New Roman" panose="02020603050405020304" pitchFamily="18" charset="0"/>
              </a:rPr>
              <a:t>FCN</a:t>
            </a:r>
            <a:r>
              <a:rPr lang="zh-CN" altLang="en-US" sz="1600" dirty="0">
                <a:latin typeface="+mn-ea"/>
                <a:cs typeface="Times New Roman" panose="02020603050405020304" pitchFamily="18" charset="0"/>
              </a:rPr>
              <a:t>以产生对应的掩码分支。</a:t>
            </a:r>
          </a:p>
        </p:txBody>
      </p:sp>
      <p:sp>
        <p:nvSpPr>
          <p:cNvPr id="17" name="文本框 16">
            <a:extLst>
              <a:ext uri="{FF2B5EF4-FFF2-40B4-BE49-F238E27FC236}">
                <a16:creationId xmlns:a16="http://schemas.microsoft.com/office/drawing/2014/main" id="{319EDCDA-DA30-C2AE-B6FE-B39AC41B4462}"/>
              </a:ext>
            </a:extLst>
          </p:cNvPr>
          <p:cNvSpPr txBox="1"/>
          <p:nvPr/>
        </p:nvSpPr>
        <p:spPr>
          <a:xfrm>
            <a:off x="8186825" y="5156566"/>
            <a:ext cx="2966279" cy="584775"/>
          </a:xfrm>
          <a:prstGeom prst="rect">
            <a:avLst/>
          </a:prstGeom>
          <a:noFill/>
        </p:spPr>
        <p:txBody>
          <a:bodyPr wrap="square" rtlCol="0">
            <a:spAutoFit/>
          </a:bodyPr>
          <a:lstStyle/>
          <a:p>
            <a:r>
              <a:rPr lang="zh-CN" altLang="en-US" sz="1600" dirty="0">
                <a:latin typeface="+mn-ea"/>
                <a:cs typeface="Times New Roman" panose="02020603050405020304" pitchFamily="18" charset="0"/>
              </a:rPr>
              <a:t>图  </a:t>
            </a:r>
            <a:r>
              <a:rPr lang="en-US" altLang="zh-CN" sz="1600" dirty="0">
                <a:latin typeface="+mn-ea"/>
                <a:cs typeface="Times New Roman" panose="02020603050405020304" pitchFamily="18" charset="0"/>
              </a:rPr>
              <a:t>Mask R-CNN</a:t>
            </a:r>
            <a:r>
              <a:rPr lang="zh-CN" altLang="en-US" sz="1600" dirty="0">
                <a:latin typeface="+mn-ea"/>
                <a:cs typeface="Times New Roman" panose="02020603050405020304" pitchFamily="18" charset="0"/>
              </a:rPr>
              <a:t>在</a:t>
            </a:r>
            <a:r>
              <a:rPr lang="en-US" altLang="zh-CN" sz="1600" dirty="0">
                <a:latin typeface="+mn-ea"/>
                <a:cs typeface="Times New Roman" panose="02020603050405020304" pitchFamily="18" charset="0"/>
              </a:rPr>
              <a:t>COCO</a:t>
            </a:r>
            <a:r>
              <a:rPr lang="zh-CN" altLang="en-US" sz="1600" dirty="0">
                <a:latin typeface="+mn-ea"/>
                <a:cs typeface="Times New Roman" panose="02020603050405020304" pitchFamily="18" charset="0"/>
              </a:rPr>
              <a:t>测试  集上的表现</a:t>
            </a:r>
          </a:p>
        </p:txBody>
      </p:sp>
      <p:sp>
        <p:nvSpPr>
          <p:cNvPr id="2" name="任意多边形: 形状 1">
            <a:extLst>
              <a:ext uri="{FF2B5EF4-FFF2-40B4-BE49-F238E27FC236}">
                <a16:creationId xmlns:a16="http://schemas.microsoft.com/office/drawing/2014/main" id="{3340E120-5AC5-452A-A64C-FC3C9C12C753}"/>
              </a:ext>
            </a:extLst>
          </p:cNvPr>
          <p:cNvSpPr/>
          <p:nvPr/>
        </p:nvSpPr>
        <p:spPr>
          <a:xfrm>
            <a:off x="2266571" y="1601620"/>
            <a:ext cx="235570" cy="231559"/>
          </a:xfrm>
          <a:custGeom>
            <a:avLst/>
            <a:gdLst>
              <a:gd name="connsiteX0" fmla="*/ 126739 w 606721"/>
              <a:gd name="connsiteY0" fmla="*/ 376820 h 584635"/>
              <a:gd name="connsiteX1" fmla="*/ 303425 w 606721"/>
              <a:gd name="connsiteY1" fmla="*/ 461982 h 584635"/>
              <a:gd name="connsiteX2" fmla="*/ 480111 w 606721"/>
              <a:gd name="connsiteY2" fmla="*/ 376820 h 584635"/>
              <a:gd name="connsiteX3" fmla="*/ 606721 w 606721"/>
              <a:gd name="connsiteY3" fmla="*/ 438018 h 584635"/>
              <a:gd name="connsiteX4" fmla="*/ 303425 w 606721"/>
              <a:gd name="connsiteY4" fmla="*/ 584635 h 584635"/>
              <a:gd name="connsiteX5" fmla="*/ 302522 w 606721"/>
              <a:gd name="connsiteY5" fmla="*/ 584249 h 584635"/>
              <a:gd name="connsiteX6" fmla="*/ 0 w 606721"/>
              <a:gd name="connsiteY6" fmla="*/ 438018 h 584635"/>
              <a:gd name="connsiteX7" fmla="*/ 126739 w 606721"/>
              <a:gd name="connsiteY7" fmla="*/ 228632 h 584635"/>
              <a:gd name="connsiteX8" fmla="*/ 303425 w 606721"/>
              <a:gd name="connsiteY8" fmla="*/ 313794 h 584635"/>
              <a:gd name="connsiteX9" fmla="*/ 480111 w 606721"/>
              <a:gd name="connsiteY9" fmla="*/ 228632 h 584635"/>
              <a:gd name="connsiteX10" fmla="*/ 606721 w 606721"/>
              <a:gd name="connsiteY10" fmla="*/ 289830 h 584635"/>
              <a:gd name="connsiteX11" fmla="*/ 303425 w 606721"/>
              <a:gd name="connsiteY11" fmla="*/ 436447 h 584635"/>
              <a:gd name="connsiteX12" fmla="*/ 302522 w 606721"/>
              <a:gd name="connsiteY12" fmla="*/ 436061 h 584635"/>
              <a:gd name="connsiteX13" fmla="*/ 0 w 606721"/>
              <a:gd name="connsiteY13" fmla="*/ 289830 h 584635"/>
              <a:gd name="connsiteX14" fmla="*/ 303431 w 606721"/>
              <a:gd name="connsiteY14" fmla="*/ 0 h 584635"/>
              <a:gd name="connsiteX15" fmla="*/ 304207 w 606721"/>
              <a:gd name="connsiteY15" fmla="*/ 353 h 584635"/>
              <a:gd name="connsiteX16" fmla="*/ 606721 w 606721"/>
              <a:gd name="connsiteY16" fmla="*/ 146635 h 584635"/>
              <a:gd name="connsiteX17" fmla="*/ 303431 w 606721"/>
              <a:gd name="connsiteY17" fmla="*/ 293270 h 584635"/>
              <a:gd name="connsiteX18" fmla="*/ 302514 w 606721"/>
              <a:gd name="connsiteY18" fmla="*/ 292917 h 584635"/>
              <a:gd name="connsiteX19" fmla="*/ 0 w 606721"/>
              <a:gd name="connsiteY19" fmla="*/ 146635 h 5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721" h="584635">
                <a:moveTo>
                  <a:pt x="126739" y="376820"/>
                </a:moveTo>
                <a:lnTo>
                  <a:pt x="303425" y="461982"/>
                </a:lnTo>
                <a:lnTo>
                  <a:pt x="480111" y="376820"/>
                </a:lnTo>
                <a:lnTo>
                  <a:pt x="606721" y="438018"/>
                </a:lnTo>
                <a:lnTo>
                  <a:pt x="303425" y="584635"/>
                </a:lnTo>
                <a:lnTo>
                  <a:pt x="302522" y="584249"/>
                </a:lnTo>
                <a:lnTo>
                  <a:pt x="0" y="438018"/>
                </a:lnTo>
                <a:close/>
                <a:moveTo>
                  <a:pt x="126739" y="228632"/>
                </a:moveTo>
                <a:lnTo>
                  <a:pt x="303425" y="313794"/>
                </a:lnTo>
                <a:lnTo>
                  <a:pt x="480111" y="228632"/>
                </a:lnTo>
                <a:lnTo>
                  <a:pt x="606721" y="289830"/>
                </a:lnTo>
                <a:lnTo>
                  <a:pt x="303425" y="436447"/>
                </a:lnTo>
                <a:lnTo>
                  <a:pt x="302522" y="436061"/>
                </a:lnTo>
                <a:lnTo>
                  <a:pt x="0" y="289830"/>
                </a:lnTo>
                <a:close/>
                <a:moveTo>
                  <a:pt x="303431" y="0"/>
                </a:moveTo>
                <a:lnTo>
                  <a:pt x="304207" y="353"/>
                </a:lnTo>
                <a:lnTo>
                  <a:pt x="606721" y="146635"/>
                </a:lnTo>
                <a:lnTo>
                  <a:pt x="303431" y="293270"/>
                </a:lnTo>
                <a:lnTo>
                  <a:pt x="302514" y="292917"/>
                </a:lnTo>
                <a:lnTo>
                  <a:pt x="0" y="146635"/>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106DCB18-B094-A429-D504-3CF44B2E90A6}"/>
              </a:ext>
            </a:extLst>
          </p:cNvPr>
          <p:cNvSpPr txBox="1"/>
          <p:nvPr/>
        </p:nvSpPr>
        <p:spPr>
          <a:xfrm>
            <a:off x="2595289" y="1556716"/>
            <a:ext cx="7879278" cy="372025"/>
          </a:xfrm>
          <a:prstGeom prst="rect">
            <a:avLst/>
          </a:prstGeom>
          <a:noFill/>
        </p:spPr>
        <p:txBody>
          <a:bodyPr vert="horz" wrap="square" rtlCol="0">
            <a:spAutoFit/>
          </a:bodyPr>
          <a:lstStyle/>
          <a:p>
            <a:pPr>
              <a:lnSpc>
                <a:spcPct val="125000"/>
              </a:lnSpc>
            </a:pPr>
            <a:r>
              <a:rPr lang="zh-CN" altLang="en-US" sz="1600" dirty="0">
                <a:latin typeface="+mn-ea"/>
              </a:rPr>
              <a:t>可在语义分割的基础上实现</a:t>
            </a:r>
            <a:r>
              <a:rPr lang="zh-CN" altLang="en-US" sz="1600" b="1" dirty="0">
                <a:latin typeface="+mn-ea"/>
              </a:rPr>
              <a:t>实例分割</a:t>
            </a:r>
            <a:r>
              <a:rPr lang="zh-CN" altLang="en-US" sz="1600" dirty="0">
                <a:latin typeface="+mn-ea"/>
              </a:rPr>
              <a:t>，即能够对</a:t>
            </a:r>
            <a:r>
              <a:rPr lang="zh-CN" altLang="en-US" sz="1600" b="1" dirty="0">
                <a:latin typeface="+mn-ea"/>
              </a:rPr>
              <a:t>同类物体</a:t>
            </a:r>
            <a:r>
              <a:rPr lang="zh-CN" altLang="en-US" sz="1600" dirty="0">
                <a:latin typeface="+mn-ea"/>
              </a:rPr>
              <a:t>进行精细的分割</a:t>
            </a:r>
          </a:p>
        </p:txBody>
      </p:sp>
      <p:sp>
        <p:nvSpPr>
          <p:cNvPr id="5" name="矩形: 圆角 4">
            <a:extLst>
              <a:ext uri="{FF2B5EF4-FFF2-40B4-BE49-F238E27FC236}">
                <a16:creationId xmlns:a16="http://schemas.microsoft.com/office/drawing/2014/main" id="{47BA08E1-4D3B-D65E-0375-5069BC26DDC0}"/>
              </a:ext>
            </a:extLst>
          </p:cNvPr>
          <p:cNvSpPr/>
          <p:nvPr/>
        </p:nvSpPr>
        <p:spPr>
          <a:xfrm>
            <a:off x="5119352" y="1601620"/>
            <a:ext cx="847998" cy="312886"/>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DD60F62E-242A-F0FA-8FB2-4B23028F617D}"/>
              </a:ext>
            </a:extLst>
          </p:cNvPr>
          <p:cNvSpPr/>
          <p:nvPr/>
        </p:nvSpPr>
        <p:spPr>
          <a:xfrm>
            <a:off x="2667490" y="1995451"/>
            <a:ext cx="695529" cy="312886"/>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289B34E1-AF00-5316-6869-03E3CCD7712C}"/>
              </a:ext>
            </a:extLst>
          </p:cNvPr>
          <p:cNvSpPr/>
          <p:nvPr/>
        </p:nvSpPr>
        <p:spPr>
          <a:xfrm>
            <a:off x="2666052" y="3006431"/>
            <a:ext cx="877248" cy="30500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472C01C8-0AB2-2A2B-9429-6B1E5CC98596}"/>
              </a:ext>
            </a:extLst>
          </p:cNvPr>
          <p:cNvSpPr/>
          <p:nvPr/>
        </p:nvSpPr>
        <p:spPr>
          <a:xfrm>
            <a:off x="2667490" y="3734462"/>
            <a:ext cx="877248" cy="30500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3B2D519-A474-F484-CED1-D6F6E83103B5}"/>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11315324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127045" y="39239"/>
            <a:ext cx="4244066"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基于物品抓取的图像分割</a:t>
            </a:r>
            <a:endParaRPr lang="en-US" altLang="zh-CN" sz="28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mn-ea"/>
                <a:sym typeface="+mn-lt"/>
              </a:rPr>
              <a:t>算法选型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算法优势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算法原理</a:t>
            </a:r>
            <a:endParaRPr lang="en-US" altLang="zh-CN" sz="2000" b="1" dirty="0">
              <a:latin typeface="华文中宋" panose="02010600040101010101" pitchFamily="2" charset="-122"/>
              <a:ea typeface="华文中宋" panose="02010600040101010101" pitchFamily="2" charset="-122"/>
              <a:cs typeface="+mn-ea"/>
              <a:sym typeface="+mn-lt"/>
            </a:endParaRPr>
          </a:p>
        </p:txBody>
      </p:sp>
      <p:pic>
        <p:nvPicPr>
          <p:cNvPr id="1028" name="Picture 4">
            <a:extLst>
              <a:ext uri="{FF2B5EF4-FFF2-40B4-BE49-F238E27FC236}">
                <a16:creationId xmlns:a16="http://schemas.microsoft.com/office/drawing/2014/main" id="{E68D8F2A-ECD3-C785-AC23-64E7954D0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14" y="2778619"/>
            <a:ext cx="4382923" cy="230000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78A0DE9-0D32-ECD9-5182-775E4BC5C826}"/>
              </a:ext>
            </a:extLst>
          </p:cNvPr>
          <p:cNvSpPr txBox="1"/>
          <p:nvPr/>
        </p:nvSpPr>
        <p:spPr>
          <a:xfrm>
            <a:off x="7528856" y="5168315"/>
            <a:ext cx="3253838" cy="338554"/>
          </a:xfrm>
          <a:prstGeom prst="rect">
            <a:avLst/>
          </a:prstGeom>
          <a:noFill/>
        </p:spPr>
        <p:txBody>
          <a:bodyPr wrap="square" rtlCol="0">
            <a:spAutoFit/>
          </a:bodyPr>
          <a:lstStyle/>
          <a:p>
            <a:pPr algn="ctr"/>
            <a:r>
              <a:rPr lang="zh-CN" altLang="en-US" sz="1600" dirty="0">
                <a:latin typeface="+mn-ea"/>
                <a:cs typeface="Times New Roman" panose="02020603050405020304" pitchFamily="18" charset="0"/>
              </a:rPr>
              <a:t>图  </a:t>
            </a:r>
            <a:r>
              <a:rPr lang="en-US" altLang="zh-CN" sz="1600" dirty="0">
                <a:latin typeface="+mn-ea"/>
                <a:cs typeface="Times New Roman" panose="02020603050405020304" pitchFamily="18" charset="0"/>
              </a:rPr>
              <a:t>Mask R-CNN</a:t>
            </a:r>
            <a:r>
              <a:rPr lang="zh-CN" altLang="en-US" sz="1600" dirty="0">
                <a:latin typeface="+mn-ea"/>
                <a:cs typeface="Times New Roman" panose="02020603050405020304" pitchFamily="18" charset="0"/>
              </a:rPr>
              <a:t>算法框架</a:t>
            </a:r>
          </a:p>
        </p:txBody>
      </p:sp>
      <p:sp>
        <p:nvSpPr>
          <p:cNvPr id="3" name="文本框 2">
            <a:extLst>
              <a:ext uri="{FF2B5EF4-FFF2-40B4-BE49-F238E27FC236}">
                <a16:creationId xmlns:a16="http://schemas.microsoft.com/office/drawing/2014/main" id="{2C120D1A-2EC0-5872-5F3D-EE752E7D9CA7}"/>
              </a:ext>
            </a:extLst>
          </p:cNvPr>
          <p:cNvSpPr txBox="1"/>
          <p:nvPr/>
        </p:nvSpPr>
        <p:spPr>
          <a:xfrm>
            <a:off x="2428504" y="1205345"/>
            <a:ext cx="3146961" cy="369332"/>
          </a:xfrm>
          <a:prstGeom prst="rect">
            <a:avLst/>
          </a:prstGeom>
          <a:noFill/>
        </p:spPr>
        <p:txBody>
          <a:bodyPr wrap="square" rtlCol="0">
            <a:spAutoFit/>
          </a:bodyPr>
          <a:lstStyle/>
          <a:p>
            <a:r>
              <a:rPr lang="en-US" altLang="zh-CN" dirty="0">
                <a:latin typeface="+mn-ea"/>
                <a:cs typeface="Times New Roman" panose="02020603050405020304" pitchFamily="18" charset="0"/>
              </a:rPr>
              <a:t>Mask R-CNN</a:t>
            </a:r>
            <a:r>
              <a:rPr lang="zh-CN" altLang="en-US" dirty="0">
                <a:latin typeface="+mn-ea"/>
                <a:cs typeface="Times New Roman" panose="02020603050405020304" pitchFamily="18" charset="0"/>
              </a:rPr>
              <a:t>算法思路</a:t>
            </a:r>
          </a:p>
        </p:txBody>
      </p:sp>
      <p:pic>
        <p:nvPicPr>
          <p:cNvPr id="7" name="图片 6">
            <a:extLst>
              <a:ext uri="{FF2B5EF4-FFF2-40B4-BE49-F238E27FC236}">
                <a16:creationId xmlns:a16="http://schemas.microsoft.com/office/drawing/2014/main" id="{43878D4B-49FE-609E-1B29-0F1E3A5C8519}"/>
              </a:ext>
            </a:extLst>
          </p:cNvPr>
          <p:cNvPicPr>
            <a:picLocks noChangeAspect="1"/>
          </p:cNvPicPr>
          <p:nvPr/>
        </p:nvPicPr>
        <p:blipFill>
          <a:blip r:embed="rId4"/>
          <a:stretch>
            <a:fillRect/>
          </a:stretch>
        </p:blipFill>
        <p:spPr>
          <a:xfrm>
            <a:off x="2449211" y="1661626"/>
            <a:ext cx="3742624" cy="4752455"/>
          </a:xfrm>
          <a:prstGeom prst="rect">
            <a:avLst/>
          </a:prstGeom>
        </p:spPr>
      </p:pic>
      <p:sp>
        <p:nvSpPr>
          <p:cNvPr id="4" name="文本框 3">
            <a:extLst>
              <a:ext uri="{FF2B5EF4-FFF2-40B4-BE49-F238E27FC236}">
                <a16:creationId xmlns:a16="http://schemas.microsoft.com/office/drawing/2014/main" id="{B49D827D-879D-1D41-AD41-D93148EBD1A9}"/>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1391304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FC06D2C-16A8-E6BA-39DE-F86CAA38022D}"/>
              </a:ext>
            </a:extLst>
          </p:cNvPr>
          <p:cNvPicPr>
            <a:picLocks noChangeAspect="1"/>
          </p:cNvPicPr>
          <p:nvPr/>
        </p:nvPicPr>
        <p:blipFill>
          <a:blip r:embed="rId3"/>
          <a:stretch>
            <a:fillRect/>
          </a:stretch>
        </p:blipFill>
        <p:spPr>
          <a:xfrm>
            <a:off x="2254069" y="1448873"/>
            <a:ext cx="7305395" cy="4515974"/>
          </a:xfrm>
          <a:prstGeom prst="rect">
            <a:avLst/>
          </a:prstGeom>
        </p:spPr>
      </p:pic>
      <p:sp>
        <p:nvSpPr>
          <p:cNvPr id="38" name="文本框 37">
            <a:extLst>
              <a:ext uri="{FF2B5EF4-FFF2-40B4-BE49-F238E27FC236}">
                <a16:creationId xmlns:a16="http://schemas.microsoft.com/office/drawing/2014/main" id="{797B8F14-359C-4A2D-AD2A-EE27BAF07DCC}"/>
              </a:ext>
            </a:extLst>
          </p:cNvPr>
          <p:cNvSpPr txBox="1"/>
          <p:nvPr/>
        </p:nvSpPr>
        <p:spPr>
          <a:xfrm>
            <a:off x="2127045" y="39239"/>
            <a:ext cx="4244066"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机械臂抓取的姿态估计</a:t>
            </a:r>
            <a:endParaRPr lang="en-US" altLang="zh-CN" sz="28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算法选型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算法优势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mn-ea"/>
                <a:sym typeface="+mn-lt"/>
              </a:rPr>
              <a:t>算法原理</a:t>
            </a:r>
            <a:endParaRPr lang="en-US" altLang="zh-CN" sz="200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p:txBody>
      </p:sp>
      <p:sp>
        <p:nvSpPr>
          <p:cNvPr id="11" name="矩形: 圆角 10">
            <a:extLst>
              <a:ext uri="{FF2B5EF4-FFF2-40B4-BE49-F238E27FC236}">
                <a16:creationId xmlns:a16="http://schemas.microsoft.com/office/drawing/2014/main" id="{049B73D4-960B-84E0-83EE-66136671BE31}"/>
              </a:ext>
            </a:extLst>
          </p:cNvPr>
          <p:cNvSpPr/>
          <p:nvPr/>
        </p:nvSpPr>
        <p:spPr>
          <a:xfrm>
            <a:off x="5623472" y="4146980"/>
            <a:ext cx="442478" cy="245184"/>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D256E4E5-2117-CB8C-8A41-E93047C74818}"/>
              </a:ext>
            </a:extLst>
          </p:cNvPr>
          <p:cNvSpPr txBox="1"/>
          <p:nvPr/>
        </p:nvSpPr>
        <p:spPr>
          <a:xfrm>
            <a:off x="3992456" y="6081917"/>
            <a:ext cx="3004458" cy="338554"/>
          </a:xfrm>
          <a:prstGeom prst="rect">
            <a:avLst/>
          </a:prstGeom>
          <a:noFill/>
        </p:spPr>
        <p:txBody>
          <a:bodyPr wrap="square" rtlCol="0">
            <a:spAutoFit/>
          </a:bodyPr>
          <a:lstStyle/>
          <a:p>
            <a:pPr algn="ctr"/>
            <a:r>
              <a:rPr lang="zh-CN" altLang="en-US" sz="1600" dirty="0">
                <a:latin typeface="+mn-ea"/>
              </a:rPr>
              <a:t>图 姿态估计主流算法归纳</a:t>
            </a:r>
          </a:p>
        </p:txBody>
      </p:sp>
      <p:sp>
        <p:nvSpPr>
          <p:cNvPr id="7" name="箭头: 右 6">
            <a:extLst>
              <a:ext uri="{FF2B5EF4-FFF2-40B4-BE49-F238E27FC236}">
                <a16:creationId xmlns:a16="http://schemas.microsoft.com/office/drawing/2014/main" id="{EB9258EF-083E-3697-7AE1-9BA0093200A5}"/>
              </a:ext>
            </a:extLst>
          </p:cNvPr>
          <p:cNvSpPr/>
          <p:nvPr/>
        </p:nvSpPr>
        <p:spPr>
          <a:xfrm>
            <a:off x="9717110" y="2398773"/>
            <a:ext cx="766293" cy="160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449227F-966D-0478-F46E-002AA53B4804}"/>
              </a:ext>
            </a:extLst>
          </p:cNvPr>
          <p:cNvSpPr txBox="1"/>
          <p:nvPr/>
        </p:nvSpPr>
        <p:spPr>
          <a:xfrm>
            <a:off x="9662568" y="2171489"/>
            <a:ext cx="766292" cy="307777"/>
          </a:xfrm>
          <a:prstGeom prst="rect">
            <a:avLst/>
          </a:prstGeom>
          <a:noFill/>
        </p:spPr>
        <p:txBody>
          <a:bodyPr wrap="square" rtlCol="0">
            <a:spAutoFit/>
          </a:bodyPr>
          <a:lstStyle/>
          <a:p>
            <a:pPr algn="ctr"/>
            <a:r>
              <a:rPr lang="zh-CN" altLang="en-US" sz="1400" dirty="0">
                <a:latin typeface="+mn-ea"/>
              </a:rPr>
              <a:t>特 点</a:t>
            </a:r>
          </a:p>
        </p:txBody>
      </p:sp>
      <p:sp>
        <p:nvSpPr>
          <p:cNvPr id="13" name="文本框 12">
            <a:extLst>
              <a:ext uri="{FF2B5EF4-FFF2-40B4-BE49-F238E27FC236}">
                <a16:creationId xmlns:a16="http://schemas.microsoft.com/office/drawing/2014/main" id="{B13F4A22-FD1E-87F4-3CE4-45E0E3D32098}"/>
              </a:ext>
            </a:extLst>
          </p:cNvPr>
          <p:cNvSpPr txBox="1"/>
          <p:nvPr/>
        </p:nvSpPr>
        <p:spPr>
          <a:xfrm>
            <a:off x="10741053" y="2086377"/>
            <a:ext cx="1263149" cy="369332"/>
          </a:xfrm>
          <a:prstGeom prst="rect">
            <a:avLst/>
          </a:prstGeom>
          <a:noFill/>
        </p:spPr>
        <p:txBody>
          <a:bodyPr wrap="square" rtlCol="0">
            <a:spAutoFit/>
          </a:bodyPr>
          <a:lstStyle/>
          <a:p>
            <a:r>
              <a:rPr lang="zh-CN" altLang="en-US" dirty="0"/>
              <a:t>实时性高</a:t>
            </a:r>
          </a:p>
        </p:txBody>
      </p:sp>
      <p:sp>
        <p:nvSpPr>
          <p:cNvPr id="14" name="文本框 13">
            <a:extLst>
              <a:ext uri="{FF2B5EF4-FFF2-40B4-BE49-F238E27FC236}">
                <a16:creationId xmlns:a16="http://schemas.microsoft.com/office/drawing/2014/main" id="{94E48D39-340B-D2AC-C986-7F5B950125D7}"/>
              </a:ext>
            </a:extLst>
          </p:cNvPr>
          <p:cNvSpPr txBox="1"/>
          <p:nvPr/>
        </p:nvSpPr>
        <p:spPr>
          <a:xfrm>
            <a:off x="10522257" y="2455709"/>
            <a:ext cx="1572270" cy="369332"/>
          </a:xfrm>
          <a:prstGeom prst="rect">
            <a:avLst/>
          </a:prstGeom>
          <a:noFill/>
        </p:spPr>
        <p:txBody>
          <a:bodyPr wrap="square" rtlCol="0">
            <a:spAutoFit/>
          </a:bodyPr>
          <a:lstStyle/>
          <a:p>
            <a:r>
              <a:rPr lang="zh-CN" altLang="en-US" dirty="0"/>
              <a:t>算法复杂度低</a:t>
            </a:r>
          </a:p>
        </p:txBody>
      </p:sp>
      <p:sp>
        <p:nvSpPr>
          <p:cNvPr id="15" name="矩形: 圆角 14">
            <a:extLst>
              <a:ext uri="{FF2B5EF4-FFF2-40B4-BE49-F238E27FC236}">
                <a16:creationId xmlns:a16="http://schemas.microsoft.com/office/drawing/2014/main" id="{22B52CF9-AE8D-2B69-A63D-F96D20F8638F}"/>
              </a:ext>
            </a:extLst>
          </p:cNvPr>
          <p:cNvSpPr/>
          <p:nvPr/>
        </p:nvSpPr>
        <p:spPr>
          <a:xfrm>
            <a:off x="10522257" y="2086377"/>
            <a:ext cx="1572270" cy="7386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576F5DB9-096F-DC3D-1A97-4649ED8EAA58}"/>
              </a:ext>
            </a:extLst>
          </p:cNvPr>
          <p:cNvSpPr/>
          <p:nvPr/>
        </p:nvSpPr>
        <p:spPr>
          <a:xfrm>
            <a:off x="9711081" y="3942339"/>
            <a:ext cx="766293" cy="160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C45E3AD-9565-D56D-333D-C2486D624B1A}"/>
              </a:ext>
            </a:extLst>
          </p:cNvPr>
          <p:cNvSpPr txBox="1"/>
          <p:nvPr/>
        </p:nvSpPr>
        <p:spPr>
          <a:xfrm>
            <a:off x="9656539" y="3715055"/>
            <a:ext cx="766292" cy="307777"/>
          </a:xfrm>
          <a:prstGeom prst="rect">
            <a:avLst/>
          </a:prstGeom>
          <a:noFill/>
        </p:spPr>
        <p:txBody>
          <a:bodyPr wrap="square" rtlCol="0">
            <a:spAutoFit/>
          </a:bodyPr>
          <a:lstStyle/>
          <a:p>
            <a:pPr algn="ctr"/>
            <a:r>
              <a:rPr lang="zh-CN" altLang="en-US" sz="1400" dirty="0">
                <a:latin typeface="+mn-ea"/>
              </a:rPr>
              <a:t>特 点</a:t>
            </a:r>
          </a:p>
        </p:txBody>
      </p:sp>
      <p:sp>
        <p:nvSpPr>
          <p:cNvPr id="18" name="文本框 17">
            <a:extLst>
              <a:ext uri="{FF2B5EF4-FFF2-40B4-BE49-F238E27FC236}">
                <a16:creationId xmlns:a16="http://schemas.microsoft.com/office/drawing/2014/main" id="{85513EB4-AFCC-9939-06AD-57AD371E290B}"/>
              </a:ext>
            </a:extLst>
          </p:cNvPr>
          <p:cNvSpPr txBox="1"/>
          <p:nvPr/>
        </p:nvSpPr>
        <p:spPr>
          <a:xfrm>
            <a:off x="10750712" y="3653500"/>
            <a:ext cx="1263149" cy="369332"/>
          </a:xfrm>
          <a:prstGeom prst="rect">
            <a:avLst/>
          </a:prstGeom>
          <a:noFill/>
        </p:spPr>
        <p:txBody>
          <a:bodyPr wrap="square" rtlCol="0">
            <a:spAutoFit/>
          </a:bodyPr>
          <a:lstStyle/>
          <a:p>
            <a:r>
              <a:rPr lang="zh-CN" altLang="en-US" dirty="0"/>
              <a:t>鲁棒性好</a:t>
            </a:r>
          </a:p>
        </p:txBody>
      </p:sp>
      <p:sp>
        <p:nvSpPr>
          <p:cNvPr id="19" name="文本框 18">
            <a:extLst>
              <a:ext uri="{FF2B5EF4-FFF2-40B4-BE49-F238E27FC236}">
                <a16:creationId xmlns:a16="http://schemas.microsoft.com/office/drawing/2014/main" id="{9F33CF59-06B7-5F75-2EFE-B925634EB189}"/>
              </a:ext>
            </a:extLst>
          </p:cNvPr>
          <p:cNvSpPr txBox="1"/>
          <p:nvPr/>
        </p:nvSpPr>
        <p:spPr>
          <a:xfrm>
            <a:off x="10531916" y="4022832"/>
            <a:ext cx="1572270" cy="369332"/>
          </a:xfrm>
          <a:prstGeom prst="rect">
            <a:avLst/>
          </a:prstGeom>
          <a:noFill/>
        </p:spPr>
        <p:txBody>
          <a:bodyPr wrap="square" rtlCol="0">
            <a:spAutoFit/>
          </a:bodyPr>
          <a:lstStyle/>
          <a:p>
            <a:r>
              <a:rPr lang="zh-CN" altLang="en-US" dirty="0"/>
              <a:t>处理精确度高</a:t>
            </a:r>
          </a:p>
        </p:txBody>
      </p:sp>
      <p:sp>
        <p:nvSpPr>
          <p:cNvPr id="20" name="矩形: 圆角 19">
            <a:extLst>
              <a:ext uri="{FF2B5EF4-FFF2-40B4-BE49-F238E27FC236}">
                <a16:creationId xmlns:a16="http://schemas.microsoft.com/office/drawing/2014/main" id="{B13E6F2D-BF2A-83FC-8AFF-FC428BBE0ACB}"/>
              </a:ext>
            </a:extLst>
          </p:cNvPr>
          <p:cNvSpPr/>
          <p:nvPr/>
        </p:nvSpPr>
        <p:spPr>
          <a:xfrm>
            <a:off x="10531916" y="3653500"/>
            <a:ext cx="1572270" cy="7386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03FE366-DAD7-12C9-712D-4E0CC07C2F1A}"/>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33089637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127045" y="39239"/>
            <a:ext cx="4244066"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机械臂抓取的姿态估计</a:t>
            </a:r>
            <a:endParaRPr lang="en-US" altLang="zh-CN" sz="28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000" dirty="0">
                <a:solidFill>
                  <a:schemeClr val="bg1">
                    <a:lumMod val="50000"/>
                  </a:schemeClr>
                </a:solidFill>
                <a:latin typeface="华文中宋" panose="02010600040101010101" pitchFamily="2" charset="-122"/>
                <a:ea typeface="华文中宋" panose="02010600040101010101" pitchFamily="2" charset="-122"/>
                <a:cs typeface="+mn-ea"/>
                <a:sym typeface="+mn-lt"/>
              </a:rPr>
              <a:t>算法选型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算法优势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算法原理</a:t>
            </a:r>
            <a:endParaRPr lang="en-US" altLang="zh-CN" sz="2000" b="1" dirty="0">
              <a:latin typeface="华文中宋" panose="02010600040101010101" pitchFamily="2" charset="-122"/>
              <a:ea typeface="华文中宋" panose="02010600040101010101" pitchFamily="2" charset="-122"/>
              <a:cs typeface="+mn-ea"/>
              <a:sym typeface="+mn-lt"/>
            </a:endParaRPr>
          </a:p>
        </p:txBody>
      </p:sp>
      <p:sp>
        <p:nvSpPr>
          <p:cNvPr id="3" name="文本框 2">
            <a:extLst>
              <a:ext uri="{FF2B5EF4-FFF2-40B4-BE49-F238E27FC236}">
                <a16:creationId xmlns:a16="http://schemas.microsoft.com/office/drawing/2014/main" id="{68B5F389-72B1-4D65-567E-F2224BCE44E1}"/>
              </a:ext>
            </a:extLst>
          </p:cNvPr>
          <p:cNvSpPr txBox="1"/>
          <p:nvPr/>
        </p:nvSpPr>
        <p:spPr>
          <a:xfrm>
            <a:off x="2633409" y="1229406"/>
            <a:ext cx="6097002" cy="369332"/>
          </a:xfrm>
          <a:prstGeom prst="rect">
            <a:avLst/>
          </a:prstGeom>
          <a:noFill/>
        </p:spPr>
        <p:txBody>
          <a:bodyPr wrap="square">
            <a:spAutoFit/>
          </a:bodyPr>
          <a:lstStyle/>
          <a:p>
            <a:r>
              <a:rPr lang="zh-CN" altLang="en-US" sz="1800" b="0" i="0" u="none" strike="noStrike" baseline="0" dirty="0">
                <a:latin typeface="+mn-ea"/>
              </a:rPr>
              <a:t>基于实例语义分割的深度神经网络</a:t>
            </a:r>
            <a:r>
              <a:rPr lang="en-US" altLang="zh-CN" sz="1800" b="0" i="0" u="none" strike="noStrike" baseline="0" dirty="0">
                <a:latin typeface="+mn-ea"/>
              </a:rPr>
              <a:t>——PVN3D</a:t>
            </a:r>
            <a:endParaRPr lang="zh-CN" altLang="en-US" dirty="0">
              <a:latin typeface="+mn-ea"/>
            </a:endParaRPr>
          </a:p>
        </p:txBody>
      </p:sp>
      <p:sp>
        <p:nvSpPr>
          <p:cNvPr id="4" name="任意多边形: 形状 3">
            <a:extLst>
              <a:ext uri="{FF2B5EF4-FFF2-40B4-BE49-F238E27FC236}">
                <a16:creationId xmlns:a16="http://schemas.microsoft.com/office/drawing/2014/main" id="{88D37F61-1999-9C63-2F38-08C533C7938F}"/>
              </a:ext>
            </a:extLst>
          </p:cNvPr>
          <p:cNvSpPr/>
          <p:nvPr/>
        </p:nvSpPr>
        <p:spPr>
          <a:xfrm>
            <a:off x="2298415" y="1283187"/>
            <a:ext cx="240246" cy="261770"/>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 name="connsiteX79" fmla="*/ 121763 h 600884"/>
              <a:gd name="connsiteY79" fmla="*/ 121763 h 600884"/>
              <a:gd name="connsiteX80" fmla="*/ 121763 h 600884"/>
              <a:gd name="connsiteY80" fmla="*/ 121763 h 600884"/>
              <a:gd name="connsiteX81" fmla="*/ 121763 h 600884"/>
              <a:gd name="connsiteY81" fmla="*/ 121763 h 600884"/>
              <a:gd name="connsiteX82" fmla="*/ 121763 h 600884"/>
              <a:gd name="connsiteY82" fmla="*/ 121763 h 600884"/>
              <a:gd name="connsiteX83" fmla="*/ 121763 h 600884"/>
              <a:gd name="connsiteY83" fmla="*/ 121763 h 600884"/>
              <a:gd name="connsiteX84" fmla="*/ 121763 h 600884"/>
              <a:gd name="connsiteY84" fmla="*/ 121763 h 600884"/>
              <a:gd name="connsiteX85" fmla="*/ 121763 h 600884"/>
              <a:gd name="connsiteY85" fmla="*/ 121763 h 600884"/>
              <a:gd name="connsiteX86" fmla="*/ 121763 h 600884"/>
              <a:gd name="connsiteY86" fmla="*/ 121763 h 600884"/>
              <a:gd name="connsiteX87" fmla="*/ 121763 h 600884"/>
              <a:gd name="connsiteY87"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F7766690-0F16-0D86-EFD3-3CCDB833711E}"/>
              </a:ext>
            </a:extLst>
          </p:cNvPr>
          <p:cNvSpPr txBox="1"/>
          <p:nvPr/>
        </p:nvSpPr>
        <p:spPr>
          <a:xfrm>
            <a:off x="5019575" y="5811186"/>
            <a:ext cx="3224463" cy="338554"/>
          </a:xfrm>
          <a:prstGeom prst="rect">
            <a:avLst/>
          </a:prstGeom>
          <a:noFill/>
        </p:spPr>
        <p:txBody>
          <a:bodyPr wrap="square" rtlCol="0">
            <a:spAutoFit/>
          </a:bodyPr>
          <a:lstStyle/>
          <a:p>
            <a:pPr algn="ctr"/>
            <a:r>
              <a:rPr lang="zh-CN" altLang="en-US" sz="1600" dirty="0">
                <a:latin typeface="+mn-ea"/>
                <a:cs typeface="Times New Roman" panose="02020603050405020304" pitchFamily="18" charset="0"/>
              </a:rPr>
              <a:t>图  </a:t>
            </a:r>
            <a:r>
              <a:rPr lang="en-US" altLang="zh-CN" sz="1600" dirty="0">
                <a:latin typeface="+mn-ea"/>
                <a:cs typeface="Times New Roman" panose="02020603050405020304" pitchFamily="18" charset="0"/>
              </a:rPr>
              <a:t>PVN3D</a:t>
            </a:r>
            <a:r>
              <a:rPr lang="zh-CN" altLang="en-US" sz="1600" dirty="0">
                <a:latin typeface="+mn-ea"/>
                <a:cs typeface="Times New Roman" panose="02020603050405020304" pitchFamily="18" charset="0"/>
              </a:rPr>
              <a:t>算法框架</a:t>
            </a:r>
          </a:p>
        </p:txBody>
      </p:sp>
      <p:sp>
        <p:nvSpPr>
          <p:cNvPr id="14" name="文本框 13">
            <a:extLst>
              <a:ext uri="{FF2B5EF4-FFF2-40B4-BE49-F238E27FC236}">
                <a16:creationId xmlns:a16="http://schemas.microsoft.com/office/drawing/2014/main" id="{289E81FD-B7BB-E61E-49EB-E788D23499EB}"/>
              </a:ext>
            </a:extLst>
          </p:cNvPr>
          <p:cNvSpPr txBox="1"/>
          <p:nvPr/>
        </p:nvSpPr>
        <p:spPr>
          <a:xfrm>
            <a:off x="2609345" y="1636301"/>
            <a:ext cx="8519862" cy="749564"/>
          </a:xfrm>
          <a:prstGeom prst="rect">
            <a:avLst/>
          </a:prstGeom>
          <a:noFill/>
        </p:spPr>
        <p:txBody>
          <a:bodyPr wrap="square">
            <a:spAutoFit/>
          </a:bodyPr>
          <a:lstStyle/>
          <a:p>
            <a:pPr>
              <a:lnSpc>
                <a:spcPct val="125000"/>
              </a:lnSpc>
            </a:pPr>
            <a:r>
              <a:rPr lang="en-US" altLang="zh-CN" dirty="0">
                <a:latin typeface="+mn-ea"/>
                <a:cs typeface="Times New Roman" panose="02020603050405020304" pitchFamily="18" charset="0"/>
              </a:rPr>
              <a:t>PVN3D</a:t>
            </a:r>
            <a:r>
              <a:rPr lang="zh-CN" altLang="en-US" dirty="0">
                <a:latin typeface="+mn-ea"/>
              </a:rPr>
              <a:t>算法的主要思路是通过深度神经网络</a:t>
            </a:r>
            <a:r>
              <a:rPr lang="zh-CN" altLang="en-US" b="1" dirty="0">
                <a:latin typeface="+mn-ea"/>
              </a:rPr>
              <a:t>检测物体的三维关键点</a:t>
            </a:r>
            <a:r>
              <a:rPr lang="zh-CN" altLang="en-US" dirty="0">
                <a:latin typeface="+mn-ea"/>
              </a:rPr>
              <a:t>，然后以</a:t>
            </a:r>
            <a:r>
              <a:rPr lang="zh-CN" altLang="en-US" b="1" dirty="0">
                <a:latin typeface="+mn-ea"/>
              </a:rPr>
              <a:t>最小二乘拟合</a:t>
            </a:r>
            <a:r>
              <a:rPr lang="zh-CN" altLang="en-US" dirty="0">
                <a:latin typeface="+mn-ea"/>
              </a:rPr>
              <a:t>的方式估计</a:t>
            </a:r>
            <a:r>
              <a:rPr lang="en-US" altLang="zh-CN" dirty="0">
                <a:latin typeface="+mn-ea"/>
                <a:cs typeface="Times New Roman" panose="02020603050405020304" pitchFamily="18" charset="0"/>
              </a:rPr>
              <a:t>6D</a:t>
            </a:r>
            <a:r>
              <a:rPr lang="zh-CN" altLang="en-US" dirty="0">
                <a:latin typeface="+mn-ea"/>
              </a:rPr>
              <a:t>姿态参数。</a:t>
            </a:r>
          </a:p>
        </p:txBody>
      </p:sp>
      <p:pic>
        <p:nvPicPr>
          <p:cNvPr id="4098" name="Picture 2">
            <a:extLst>
              <a:ext uri="{FF2B5EF4-FFF2-40B4-BE49-F238E27FC236}">
                <a16:creationId xmlns:a16="http://schemas.microsoft.com/office/drawing/2014/main" id="{0CE7E8B7-BE7B-8CD7-C38B-3663578B7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249" y="3269568"/>
            <a:ext cx="7296780" cy="2515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466A4FCD-8BDF-951F-E350-35C05D0C9CA7}"/>
              </a:ext>
            </a:extLst>
          </p:cNvPr>
          <p:cNvSpPr txBox="1"/>
          <p:nvPr/>
        </p:nvSpPr>
        <p:spPr>
          <a:xfrm>
            <a:off x="2609345" y="6331945"/>
            <a:ext cx="7486844" cy="461665"/>
          </a:xfrm>
          <a:prstGeom prst="rect">
            <a:avLst/>
          </a:prstGeom>
          <a:noFill/>
        </p:spPr>
        <p:txBody>
          <a:bodyPr wrap="square">
            <a:spAutoFit/>
          </a:bodyPr>
          <a:lstStyle/>
          <a:p>
            <a:pPr marR="0"/>
            <a:r>
              <a:rPr lang="en-US" altLang="zh-CN" sz="1200" dirty="0">
                <a:latin typeface="Calibri" panose="020F0502020204030204" pitchFamily="34" charset="0"/>
              </a:rPr>
              <a:t>[3] </a:t>
            </a:r>
            <a:r>
              <a:rPr lang="en-US" altLang="zh-CN" sz="1200" dirty="0" err="1">
                <a:latin typeface="Calibri" panose="020F0502020204030204" pitchFamily="34" charset="0"/>
              </a:rPr>
              <a:t>Yisheng</a:t>
            </a:r>
            <a:r>
              <a:rPr lang="en-US" altLang="zh-CN" sz="1200" dirty="0">
                <a:latin typeface="Calibri" panose="020F0502020204030204" pitchFamily="34" charset="0"/>
              </a:rPr>
              <a:t>, H., et al. (2020). </a:t>
            </a:r>
            <a:r>
              <a:rPr lang="en-US" altLang="zh-CN" sz="1200" u="sng" dirty="0">
                <a:latin typeface="Calibri" panose="020F0502020204030204" pitchFamily="34" charset="0"/>
              </a:rPr>
              <a:t>PVN3D: a deep point-wise 3D </a:t>
            </a:r>
            <a:r>
              <a:rPr lang="en-US" altLang="zh-CN" sz="1200" u="sng" dirty="0" err="1">
                <a:latin typeface="Calibri" panose="020F0502020204030204" pitchFamily="34" charset="0"/>
              </a:rPr>
              <a:t>keypoints</a:t>
            </a:r>
            <a:r>
              <a:rPr lang="en-US" altLang="zh-CN" sz="1200" u="sng" dirty="0">
                <a:latin typeface="Calibri" panose="020F0502020204030204" pitchFamily="34" charset="0"/>
              </a:rPr>
              <a:t> voting network for 6DoF pose estimation.</a:t>
            </a:r>
          </a:p>
          <a:p>
            <a:pPr marR="0"/>
            <a:r>
              <a:rPr lang="zh-CN" altLang="en-US" sz="1200" dirty="0">
                <a:latin typeface="Calibri" panose="020F0502020204030204" pitchFamily="34" charset="0"/>
              </a:rPr>
              <a:t>	</a:t>
            </a:r>
          </a:p>
        </p:txBody>
      </p:sp>
      <p:cxnSp>
        <p:nvCxnSpPr>
          <p:cNvPr id="6" name="直接箭头连接符 5">
            <a:extLst>
              <a:ext uri="{FF2B5EF4-FFF2-40B4-BE49-F238E27FC236}">
                <a16:creationId xmlns:a16="http://schemas.microsoft.com/office/drawing/2014/main" id="{5D302F65-76D5-456C-D011-B9DD6D54C1D3}"/>
              </a:ext>
            </a:extLst>
          </p:cNvPr>
          <p:cNvCxnSpPr>
            <a:cxnSpLocks/>
          </p:cNvCxnSpPr>
          <p:nvPr/>
        </p:nvCxnSpPr>
        <p:spPr>
          <a:xfrm>
            <a:off x="3986011" y="2975020"/>
            <a:ext cx="0" cy="3960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879751E-2349-C238-3FB3-BA7D994A99C7}"/>
              </a:ext>
            </a:extLst>
          </p:cNvPr>
          <p:cNvSpPr txBox="1"/>
          <p:nvPr/>
        </p:nvSpPr>
        <p:spPr>
          <a:xfrm>
            <a:off x="3097369" y="2701858"/>
            <a:ext cx="1777284" cy="307777"/>
          </a:xfrm>
          <a:prstGeom prst="rect">
            <a:avLst/>
          </a:prstGeom>
          <a:noFill/>
        </p:spPr>
        <p:txBody>
          <a:bodyPr wrap="square" rtlCol="0">
            <a:spAutoFit/>
          </a:bodyPr>
          <a:lstStyle/>
          <a:p>
            <a:pPr algn="ctr"/>
            <a:r>
              <a:rPr lang="zh-CN" altLang="en-US" sz="1400" dirty="0">
                <a:latin typeface="+mn-ea"/>
              </a:rPr>
              <a:t>特征提取模块</a:t>
            </a:r>
          </a:p>
        </p:txBody>
      </p:sp>
      <p:sp>
        <p:nvSpPr>
          <p:cNvPr id="12" name="文本框 11">
            <a:extLst>
              <a:ext uri="{FF2B5EF4-FFF2-40B4-BE49-F238E27FC236}">
                <a16:creationId xmlns:a16="http://schemas.microsoft.com/office/drawing/2014/main" id="{5AD953EB-4CB1-2B44-8BE8-DB12D90AEB36}"/>
              </a:ext>
            </a:extLst>
          </p:cNvPr>
          <p:cNvSpPr txBox="1"/>
          <p:nvPr/>
        </p:nvSpPr>
        <p:spPr>
          <a:xfrm>
            <a:off x="5250656" y="2701858"/>
            <a:ext cx="1690688" cy="307777"/>
          </a:xfrm>
          <a:prstGeom prst="rect">
            <a:avLst/>
          </a:prstGeom>
          <a:noFill/>
        </p:spPr>
        <p:txBody>
          <a:bodyPr wrap="square">
            <a:spAutoFit/>
          </a:bodyPr>
          <a:lstStyle/>
          <a:p>
            <a:pPr algn="ctr"/>
            <a:r>
              <a:rPr lang="en-US" altLang="zh-CN" sz="1400" dirty="0">
                <a:latin typeface="+mn-ea"/>
              </a:rPr>
              <a:t>3D</a:t>
            </a:r>
            <a:r>
              <a:rPr lang="zh-CN" altLang="en-US" sz="1400" dirty="0">
                <a:latin typeface="+mn-ea"/>
              </a:rPr>
              <a:t>关键点检测模块</a:t>
            </a:r>
          </a:p>
        </p:txBody>
      </p:sp>
      <p:cxnSp>
        <p:nvCxnSpPr>
          <p:cNvPr id="13" name="直接箭头连接符 12">
            <a:extLst>
              <a:ext uri="{FF2B5EF4-FFF2-40B4-BE49-F238E27FC236}">
                <a16:creationId xmlns:a16="http://schemas.microsoft.com/office/drawing/2014/main" id="{D8DA4B47-FBEB-4F8E-F1E9-9013EF4A53D7}"/>
              </a:ext>
            </a:extLst>
          </p:cNvPr>
          <p:cNvCxnSpPr>
            <a:cxnSpLocks/>
          </p:cNvCxnSpPr>
          <p:nvPr/>
        </p:nvCxnSpPr>
        <p:spPr>
          <a:xfrm>
            <a:off x="6113172" y="2975020"/>
            <a:ext cx="0" cy="3960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AFE7D8F-B6B3-F33D-DE32-B1DCB297A511}"/>
              </a:ext>
            </a:extLst>
          </p:cNvPr>
          <p:cNvSpPr txBox="1"/>
          <p:nvPr/>
        </p:nvSpPr>
        <p:spPr>
          <a:xfrm>
            <a:off x="8004589" y="4475817"/>
            <a:ext cx="1690688" cy="307777"/>
          </a:xfrm>
          <a:prstGeom prst="rect">
            <a:avLst/>
          </a:prstGeom>
          <a:noFill/>
        </p:spPr>
        <p:txBody>
          <a:bodyPr wrap="square">
            <a:spAutoFit/>
          </a:bodyPr>
          <a:lstStyle/>
          <a:p>
            <a:pPr algn="ctr"/>
            <a:r>
              <a:rPr lang="zh-CN" altLang="en-US" sz="1400" dirty="0">
                <a:latin typeface="+mn-ea"/>
              </a:rPr>
              <a:t>语义分割模块</a:t>
            </a:r>
          </a:p>
        </p:txBody>
      </p:sp>
      <p:cxnSp>
        <p:nvCxnSpPr>
          <p:cNvPr id="17" name="直接箭头连接符 16">
            <a:extLst>
              <a:ext uri="{FF2B5EF4-FFF2-40B4-BE49-F238E27FC236}">
                <a16:creationId xmlns:a16="http://schemas.microsoft.com/office/drawing/2014/main" id="{D4FEAFF5-A6D0-2A1A-1BC4-5FCCAF1312CA}"/>
              </a:ext>
            </a:extLst>
          </p:cNvPr>
          <p:cNvCxnSpPr>
            <a:cxnSpLocks/>
          </p:cNvCxnSpPr>
          <p:nvPr/>
        </p:nvCxnSpPr>
        <p:spPr>
          <a:xfrm>
            <a:off x="7096259" y="4578439"/>
            <a:ext cx="1197735" cy="5126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D0B7877-3E5E-9822-3CAB-6B0D7E448936}"/>
              </a:ext>
            </a:extLst>
          </p:cNvPr>
          <p:cNvSpPr txBox="1"/>
          <p:nvPr/>
        </p:nvSpPr>
        <p:spPr>
          <a:xfrm>
            <a:off x="8024098" y="5337592"/>
            <a:ext cx="1690688" cy="307777"/>
          </a:xfrm>
          <a:prstGeom prst="rect">
            <a:avLst/>
          </a:prstGeom>
          <a:noFill/>
        </p:spPr>
        <p:txBody>
          <a:bodyPr wrap="square">
            <a:spAutoFit/>
          </a:bodyPr>
          <a:lstStyle/>
          <a:p>
            <a:pPr algn="ctr"/>
            <a:r>
              <a:rPr lang="zh-CN" altLang="en-US" sz="1400" dirty="0">
                <a:latin typeface="+mn-ea"/>
              </a:rPr>
              <a:t>中心投票模块</a:t>
            </a:r>
          </a:p>
        </p:txBody>
      </p:sp>
      <p:cxnSp>
        <p:nvCxnSpPr>
          <p:cNvPr id="21" name="直接箭头连接符 20">
            <a:extLst>
              <a:ext uri="{FF2B5EF4-FFF2-40B4-BE49-F238E27FC236}">
                <a16:creationId xmlns:a16="http://schemas.microsoft.com/office/drawing/2014/main" id="{65DDECDA-9553-A27A-D763-91BE847249D1}"/>
              </a:ext>
            </a:extLst>
          </p:cNvPr>
          <p:cNvCxnSpPr>
            <a:cxnSpLocks/>
          </p:cNvCxnSpPr>
          <p:nvPr/>
        </p:nvCxnSpPr>
        <p:spPr>
          <a:xfrm>
            <a:off x="7096259" y="5445789"/>
            <a:ext cx="1197735" cy="6761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48C908F-90C4-ACAA-110E-5739483AF131}"/>
              </a:ext>
            </a:extLst>
          </p:cNvPr>
          <p:cNvSpPr txBox="1"/>
          <p:nvPr/>
        </p:nvSpPr>
        <p:spPr>
          <a:xfrm>
            <a:off x="8730411" y="2701858"/>
            <a:ext cx="1925617" cy="307777"/>
          </a:xfrm>
          <a:prstGeom prst="rect">
            <a:avLst/>
          </a:prstGeom>
          <a:noFill/>
        </p:spPr>
        <p:txBody>
          <a:bodyPr wrap="square">
            <a:spAutoFit/>
          </a:bodyPr>
          <a:lstStyle/>
          <a:p>
            <a:pPr algn="ctr"/>
            <a:r>
              <a:rPr lang="en-US" altLang="zh-CN" sz="1400" dirty="0">
                <a:latin typeface="+mn-ea"/>
              </a:rPr>
              <a:t>6D</a:t>
            </a:r>
            <a:r>
              <a:rPr lang="zh-CN" altLang="en-US" sz="1400" dirty="0">
                <a:latin typeface="+mn-ea"/>
              </a:rPr>
              <a:t>位姿参数估计模块</a:t>
            </a:r>
          </a:p>
        </p:txBody>
      </p:sp>
      <p:cxnSp>
        <p:nvCxnSpPr>
          <p:cNvPr id="25" name="直接箭头连接符 24">
            <a:extLst>
              <a:ext uri="{FF2B5EF4-FFF2-40B4-BE49-F238E27FC236}">
                <a16:creationId xmlns:a16="http://schemas.microsoft.com/office/drawing/2014/main" id="{58333453-C865-9C42-B040-01FD8E878830}"/>
              </a:ext>
            </a:extLst>
          </p:cNvPr>
          <p:cNvCxnSpPr>
            <a:cxnSpLocks/>
          </p:cNvCxnSpPr>
          <p:nvPr/>
        </p:nvCxnSpPr>
        <p:spPr>
          <a:xfrm>
            <a:off x="9693219" y="2975019"/>
            <a:ext cx="0" cy="3960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C9806BE-75AB-7E0A-D481-6CFBD3973F8C}"/>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2266548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127045" y="39239"/>
            <a:ext cx="4244066"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机械臂抓取顺序的计算</a:t>
            </a:r>
            <a:endParaRPr lang="en-US" altLang="zh-CN" sz="28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pic>
        <p:nvPicPr>
          <p:cNvPr id="8" name="图片 7">
            <a:extLst>
              <a:ext uri="{FF2B5EF4-FFF2-40B4-BE49-F238E27FC236}">
                <a16:creationId xmlns:a16="http://schemas.microsoft.com/office/drawing/2014/main" id="{1A3E527E-A8A6-3470-8E89-6EB14C5A1D49}"/>
              </a:ext>
            </a:extLst>
          </p:cNvPr>
          <p:cNvPicPr>
            <a:picLocks noChangeAspect="1"/>
          </p:cNvPicPr>
          <p:nvPr/>
        </p:nvPicPr>
        <p:blipFill>
          <a:blip r:embed="rId3"/>
          <a:stretch>
            <a:fillRect/>
          </a:stretch>
        </p:blipFill>
        <p:spPr>
          <a:xfrm>
            <a:off x="3504095" y="1083687"/>
            <a:ext cx="6677758" cy="2660669"/>
          </a:xfrm>
          <a:prstGeom prst="rect">
            <a:avLst/>
          </a:prstGeom>
        </p:spPr>
      </p:pic>
      <p:pic>
        <p:nvPicPr>
          <p:cNvPr id="11" name="图片 10">
            <a:extLst>
              <a:ext uri="{FF2B5EF4-FFF2-40B4-BE49-F238E27FC236}">
                <a16:creationId xmlns:a16="http://schemas.microsoft.com/office/drawing/2014/main" id="{B609EE6B-133C-D6BE-5F52-08DFE1DC296B}"/>
              </a:ext>
            </a:extLst>
          </p:cNvPr>
          <p:cNvPicPr>
            <a:picLocks noChangeAspect="1"/>
          </p:cNvPicPr>
          <p:nvPr/>
        </p:nvPicPr>
        <p:blipFill>
          <a:blip r:embed="rId4"/>
          <a:stretch>
            <a:fillRect/>
          </a:stretch>
        </p:blipFill>
        <p:spPr>
          <a:xfrm>
            <a:off x="3140470" y="3823124"/>
            <a:ext cx="7405008" cy="2862843"/>
          </a:xfrm>
          <a:prstGeom prst="rect">
            <a:avLst/>
          </a:prstGeom>
        </p:spPr>
      </p:pic>
      <p:sp>
        <p:nvSpPr>
          <p:cNvPr id="2" name="文本框 1">
            <a:extLst>
              <a:ext uri="{FF2B5EF4-FFF2-40B4-BE49-F238E27FC236}">
                <a16:creationId xmlns:a16="http://schemas.microsoft.com/office/drawing/2014/main" id="{E16226D6-2215-F4D0-2D41-1BFC58F5A0CF}"/>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29383702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127045" y="39239"/>
            <a:ext cx="4244066"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视觉部分算法总结</a:t>
            </a:r>
            <a:endParaRPr lang="en-US" altLang="zh-CN" sz="28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grpSp>
        <p:nvGrpSpPr>
          <p:cNvPr id="2" name="组合 1">
            <a:extLst>
              <a:ext uri="{FF2B5EF4-FFF2-40B4-BE49-F238E27FC236}">
                <a16:creationId xmlns:a16="http://schemas.microsoft.com/office/drawing/2014/main" id="{22BDABBE-A936-71B5-867D-E7D06ACF9745}"/>
              </a:ext>
            </a:extLst>
          </p:cNvPr>
          <p:cNvGrpSpPr/>
          <p:nvPr/>
        </p:nvGrpSpPr>
        <p:grpSpPr>
          <a:xfrm>
            <a:off x="2378056" y="1556645"/>
            <a:ext cx="8929594" cy="4915641"/>
            <a:chOff x="1437898" y="1769146"/>
            <a:chExt cx="8929594" cy="4915641"/>
          </a:xfrm>
        </p:grpSpPr>
        <p:grpSp>
          <p:nvGrpSpPr>
            <p:cNvPr id="3" name="组合 2">
              <a:extLst>
                <a:ext uri="{FF2B5EF4-FFF2-40B4-BE49-F238E27FC236}">
                  <a16:creationId xmlns:a16="http://schemas.microsoft.com/office/drawing/2014/main" id="{79D4694E-3C86-7D55-61A1-C6B3335EDDA9}"/>
                </a:ext>
              </a:extLst>
            </p:cNvPr>
            <p:cNvGrpSpPr/>
            <p:nvPr/>
          </p:nvGrpSpPr>
          <p:grpSpPr>
            <a:xfrm rot="697731">
              <a:off x="1437898" y="3074122"/>
              <a:ext cx="8929531" cy="3610665"/>
              <a:chOff x="1785483" y="1336696"/>
              <a:chExt cx="7702756" cy="3929491"/>
            </a:xfrm>
          </p:grpSpPr>
          <p:sp>
            <p:nvSpPr>
              <p:cNvPr id="31" name="任意多边形: 形状 30">
                <a:extLst>
                  <a:ext uri="{FF2B5EF4-FFF2-40B4-BE49-F238E27FC236}">
                    <a16:creationId xmlns:a16="http://schemas.microsoft.com/office/drawing/2014/main" id="{9C710623-0EEA-C855-58F8-2492CA4BA071}"/>
                  </a:ext>
                </a:extLst>
              </p:cNvPr>
              <p:cNvSpPr/>
              <p:nvPr/>
            </p:nvSpPr>
            <p:spPr>
              <a:xfrm>
                <a:off x="1785483" y="1614094"/>
                <a:ext cx="7550848" cy="3652093"/>
              </a:xfrm>
              <a:custGeom>
                <a:avLst/>
                <a:gdLst>
                  <a:gd name="connsiteX0" fmla="*/ 1424 w 7550848"/>
                  <a:gd name="connsiteY0" fmla="*/ 3618319 h 3652093"/>
                  <a:gd name="connsiteX1" fmla="*/ 535220 w 7550848"/>
                  <a:gd name="connsiteY1" fmla="*/ 3625383 h 3652093"/>
                  <a:gd name="connsiteX2" fmla="*/ 6669143 w 7550848"/>
                  <a:gd name="connsiteY2" fmla="*/ 790200 h 3652093"/>
                  <a:gd name="connsiteX3" fmla="*/ 7376873 w 7550848"/>
                  <a:gd name="connsiteY3" fmla="*/ 635 h 3652093"/>
                  <a:gd name="connsiteX4" fmla="*/ 7550807 w 7550848"/>
                  <a:gd name="connsiteY4" fmla="*/ 145912 h 3652093"/>
                  <a:gd name="connsiteX5" fmla="*/ 6809889 w 7550848"/>
                  <a:gd name="connsiteY5" fmla="*/ 932278 h 3652093"/>
                  <a:gd name="connsiteX6" fmla="*/ 535887 w 7550848"/>
                  <a:gd name="connsiteY6" fmla="*/ 3652040 h 3652093"/>
                  <a:gd name="connsiteX7" fmla="*/ -42 w 7550848"/>
                  <a:gd name="connsiteY7" fmla="*/ 3631647 h 3652093"/>
                  <a:gd name="connsiteX8" fmla="*/ 1424 w 7550848"/>
                  <a:gd name="connsiteY8" fmla="*/ 3618319 h 365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0848" h="3652093">
                    <a:moveTo>
                      <a:pt x="1424" y="3618319"/>
                    </a:moveTo>
                    <a:cubicBezTo>
                      <a:pt x="179089" y="3630541"/>
                      <a:pt x="357295" y="3632900"/>
                      <a:pt x="535220" y="3625383"/>
                    </a:cubicBezTo>
                    <a:cubicBezTo>
                      <a:pt x="2850736" y="3533018"/>
                      <a:pt x="5062424" y="2437037"/>
                      <a:pt x="6669143" y="790200"/>
                    </a:cubicBezTo>
                    <a:cubicBezTo>
                      <a:pt x="6917315" y="538296"/>
                      <a:pt x="7153225" y="275103"/>
                      <a:pt x="7376873" y="635"/>
                    </a:cubicBezTo>
                    <a:lnTo>
                      <a:pt x="7550807" y="145912"/>
                    </a:lnTo>
                    <a:cubicBezTo>
                      <a:pt x="7316136" y="419408"/>
                      <a:pt x="7069164" y="681534"/>
                      <a:pt x="6809889" y="932278"/>
                    </a:cubicBezTo>
                    <a:cubicBezTo>
                      <a:pt x="5142394" y="2558191"/>
                      <a:pt x="2879658" y="3616586"/>
                      <a:pt x="535887" y="3652040"/>
                    </a:cubicBezTo>
                    <a:cubicBezTo>
                      <a:pt x="357006" y="3655038"/>
                      <a:pt x="178094" y="3648241"/>
                      <a:pt x="-42" y="3631647"/>
                    </a:cubicBezTo>
                    <a:lnTo>
                      <a:pt x="1424" y="3618319"/>
                    </a:lnTo>
                    <a:close/>
                  </a:path>
                </a:pathLst>
              </a:custGeom>
              <a:gradFill>
                <a:gsLst>
                  <a:gs pos="0">
                    <a:schemeClr val="accent2">
                      <a:alpha val="0"/>
                    </a:schemeClr>
                  </a:gs>
                  <a:gs pos="77000">
                    <a:schemeClr val="accent2"/>
                  </a:gs>
                </a:gsLst>
                <a:lin ang="1200000" scaled="0"/>
              </a:gradFill>
              <a:ln w="13325" cap="flat">
                <a:noFill/>
                <a:prstDash val="solid"/>
                <a:miter/>
              </a:ln>
            </p:spPr>
            <p:txBody>
              <a:bodyPr rtlCol="0" anchor="ctr"/>
              <a:lstStyle/>
              <a:p>
                <a:endParaRPr lang="zh-CN" altLang="en-US">
                  <a:cs typeface="+mn-ea"/>
                  <a:sym typeface="+mn-lt"/>
                </a:endParaRPr>
              </a:p>
            </p:txBody>
          </p:sp>
          <p:sp>
            <p:nvSpPr>
              <p:cNvPr id="39" name="任意多边形: 形状 38">
                <a:extLst>
                  <a:ext uri="{FF2B5EF4-FFF2-40B4-BE49-F238E27FC236}">
                    <a16:creationId xmlns:a16="http://schemas.microsoft.com/office/drawing/2014/main" id="{59BDFF6D-4BA5-6A13-FE54-2374F4962CB2}"/>
                  </a:ext>
                </a:extLst>
              </p:cNvPr>
              <p:cNvSpPr/>
              <p:nvPr/>
            </p:nvSpPr>
            <p:spPr>
              <a:xfrm rot="698765">
                <a:off x="9002135" y="1336696"/>
                <a:ext cx="486104" cy="570182"/>
              </a:xfrm>
              <a:custGeom>
                <a:avLst/>
                <a:gdLst>
                  <a:gd name="connsiteX0" fmla="*/ 0 w 577112"/>
                  <a:gd name="connsiteY0" fmla="*/ 201656 h 570182"/>
                  <a:gd name="connsiteX1" fmla="*/ 577113 w 577112"/>
                  <a:gd name="connsiteY1" fmla="*/ 570182 h 570182"/>
                  <a:gd name="connsiteX2" fmla="*/ 577113 w 577112"/>
                  <a:gd name="connsiteY2" fmla="*/ 0 h 570182"/>
                  <a:gd name="connsiteX3" fmla="*/ 0 w 577112"/>
                  <a:gd name="connsiteY3" fmla="*/ 201656 h 570182"/>
                  <a:gd name="connsiteX0" fmla="*/ 0 w 482183"/>
                  <a:gd name="connsiteY0" fmla="*/ 191514 h 570182"/>
                  <a:gd name="connsiteX1" fmla="*/ 482183 w 482183"/>
                  <a:gd name="connsiteY1" fmla="*/ 570182 h 570182"/>
                  <a:gd name="connsiteX2" fmla="*/ 482183 w 482183"/>
                  <a:gd name="connsiteY2" fmla="*/ 0 h 570182"/>
                  <a:gd name="connsiteX3" fmla="*/ 0 w 482183"/>
                  <a:gd name="connsiteY3" fmla="*/ 191514 h 570182"/>
                  <a:gd name="connsiteX0" fmla="*/ 0 w 486104"/>
                  <a:gd name="connsiteY0" fmla="*/ 223733 h 570182"/>
                  <a:gd name="connsiteX1" fmla="*/ 486104 w 486104"/>
                  <a:gd name="connsiteY1" fmla="*/ 570182 h 570182"/>
                  <a:gd name="connsiteX2" fmla="*/ 486104 w 486104"/>
                  <a:gd name="connsiteY2" fmla="*/ 0 h 570182"/>
                  <a:gd name="connsiteX3" fmla="*/ 0 w 486104"/>
                  <a:gd name="connsiteY3" fmla="*/ 223733 h 570182"/>
                </a:gdLst>
                <a:ahLst/>
                <a:cxnLst>
                  <a:cxn ang="0">
                    <a:pos x="connsiteX0" y="connsiteY0"/>
                  </a:cxn>
                  <a:cxn ang="0">
                    <a:pos x="connsiteX1" y="connsiteY1"/>
                  </a:cxn>
                  <a:cxn ang="0">
                    <a:pos x="connsiteX2" y="connsiteY2"/>
                  </a:cxn>
                  <a:cxn ang="0">
                    <a:pos x="connsiteX3" y="connsiteY3"/>
                  </a:cxn>
                </a:cxnLst>
                <a:rect l="l" t="t" r="r" b="b"/>
                <a:pathLst>
                  <a:path w="486104" h="570182">
                    <a:moveTo>
                      <a:pt x="0" y="223733"/>
                    </a:moveTo>
                    <a:lnTo>
                      <a:pt x="486104" y="570182"/>
                    </a:lnTo>
                    <a:lnTo>
                      <a:pt x="486104" y="0"/>
                    </a:lnTo>
                    <a:lnTo>
                      <a:pt x="0" y="223733"/>
                    </a:lnTo>
                    <a:close/>
                  </a:path>
                </a:pathLst>
              </a:custGeom>
              <a:solidFill>
                <a:schemeClr val="accent2"/>
              </a:solidFill>
              <a:ln w="13325" cap="flat">
                <a:noFill/>
                <a:prstDash val="solid"/>
                <a:miter/>
              </a:ln>
            </p:spPr>
            <p:txBody>
              <a:bodyPr rtlCol="0" anchor="ctr"/>
              <a:lstStyle/>
              <a:p>
                <a:endParaRPr lang="zh-CN" altLang="en-US">
                  <a:cs typeface="+mn-ea"/>
                  <a:sym typeface="+mn-lt"/>
                </a:endParaRPr>
              </a:p>
            </p:txBody>
          </p:sp>
        </p:grpSp>
        <p:grpSp>
          <p:nvGrpSpPr>
            <p:cNvPr id="4" name="组合 3">
              <a:extLst>
                <a:ext uri="{FF2B5EF4-FFF2-40B4-BE49-F238E27FC236}">
                  <a16:creationId xmlns:a16="http://schemas.microsoft.com/office/drawing/2014/main" id="{D28A472C-557C-CF87-99FF-BCB4BB29600D}"/>
                </a:ext>
              </a:extLst>
            </p:cNvPr>
            <p:cNvGrpSpPr/>
            <p:nvPr/>
          </p:nvGrpSpPr>
          <p:grpSpPr>
            <a:xfrm>
              <a:off x="1733578" y="1769146"/>
              <a:ext cx="8633914" cy="4186360"/>
              <a:chOff x="1733578" y="1769146"/>
              <a:chExt cx="8633914" cy="4186360"/>
            </a:xfrm>
          </p:grpSpPr>
          <p:grpSp>
            <p:nvGrpSpPr>
              <p:cNvPr id="5" name="组合 4">
                <a:extLst>
                  <a:ext uri="{FF2B5EF4-FFF2-40B4-BE49-F238E27FC236}">
                    <a16:creationId xmlns:a16="http://schemas.microsoft.com/office/drawing/2014/main" id="{AE9F4639-B5FD-DD9D-6021-3F63A7031494}"/>
                  </a:ext>
                </a:extLst>
              </p:cNvPr>
              <p:cNvGrpSpPr/>
              <p:nvPr/>
            </p:nvGrpSpPr>
            <p:grpSpPr>
              <a:xfrm>
                <a:off x="1733578" y="3364349"/>
                <a:ext cx="2751926" cy="2484441"/>
                <a:chOff x="1733578" y="3364349"/>
                <a:chExt cx="2751926" cy="2484441"/>
              </a:xfrm>
            </p:grpSpPr>
            <p:grpSp>
              <p:nvGrpSpPr>
                <p:cNvPr id="24" name="组合 23">
                  <a:extLst>
                    <a:ext uri="{FF2B5EF4-FFF2-40B4-BE49-F238E27FC236}">
                      <a16:creationId xmlns:a16="http://schemas.microsoft.com/office/drawing/2014/main" id="{A595C3B4-8F43-51E0-1846-E1EE7032F4FE}"/>
                    </a:ext>
                  </a:extLst>
                </p:cNvPr>
                <p:cNvGrpSpPr/>
                <p:nvPr/>
              </p:nvGrpSpPr>
              <p:grpSpPr>
                <a:xfrm>
                  <a:off x="1941331" y="3364349"/>
                  <a:ext cx="2544173" cy="1315410"/>
                  <a:chOff x="-349078" y="3162712"/>
                  <a:chExt cx="2544173" cy="1315410"/>
                </a:xfrm>
              </p:grpSpPr>
              <p:sp>
                <p:nvSpPr>
                  <p:cNvPr id="29" name="矩形: 圆角 28">
                    <a:extLst>
                      <a:ext uri="{FF2B5EF4-FFF2-40B4-BE49-F238E27FC236}">
                        <a16:creationId xmlns:a16="http://schemas.microsoft.com/office/drawing/2014/main" id="{6DACEE01-767D-B00B-0689-7CF39ED2F8B2}"/>
                      </a:ext>
                    </a:extLst>
                  </p:cNvPr>
                  <p:cNvSpPr/>
                  <p:nvPr/>
                </p:nvSpPr>
                <p:spPr>
                  <a:xfrm>
                    <a:off x="-290245" y="3162712"/>
                    <a:ext cx="1854890" cy="60182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Arial" panose="020B0604020202020204" pitchFamily="34" charset="0"/>
                        <a:ea typeface="微软雅黑" panose="020B0503020204020204" pitchFamily="34" charset="-122"/>
                        <a:cs typeface="+mn-ea"/>
                        <a:sym typeface="+mn-lt"/>
                      </a:rPr>
                      <a:t>图像分割</a:t>
                    </a:r>
                    <a:endParaRPr kumimoji="1" lang="en-US" altLang="zh-CN" sz="1600" b="1" dirty="0">
                      <a:solidFill>
                        <a:srgbClr val="FFFFFF"/>
                      </a:solidFill>
                      <a:latin typeface="Arial" panose="020B0604020202020204" pitchFamily="34" charset="0"/>
                      <a:ea typeface="微软雅黑" panose="020B0503020204020204" pitchFamily="34" charset="-122"/>
                      <a:cs typeface="+mn-ea"/>
                      <a:sym typeface="+mn-lt"/>
                    </a:endParaRPr>
                  </a:p>
                </p:txBody>
              </p:sp>
              <p:sp>
                <p:nvSpPr>
                  <p:cNvPr id="30" name="矩形 29">
                    <a:extLst>
                      <a:ext uri="{FF2B5EF4-FFF2-40B4-BE49-F238E27FC236}">
                        <a16:creationId xmlns:a16="http://schemas.microsoft.com/office/drawing/2014/main" id="{F10A417F-D99A-6426-57C2-7E574F509427}"/>
                      </a:ext>
                    </a:extLst>
                  </p:cNvPr>
                  <p:cNvSpPr/>
                  <p:nvPr/>
                </p:nvSpPr>
                <p:spPr>
                  <a:xfrm>
                    <a:off x="-349078" y="3937424"/>
                    <a:ext cx="2544173" cy="540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285750" indent="-285750">
                      <a:lnSpc>
                        <a:spcPct val="150000"/>
                      </a:lnSpc>
                      <a:buFont typeface="Arial" panose="020B0604020202020204" pitchFamily="34" charset="0"/>
                      <a:buChar char="•"/>
                    </a:pPr>
                    <a:r>
                      <a:rPr lang="en-US" altLang="zh-CN" sz="1600" kern="100" dirty="0">
                        <a:solidFill>
                          <a:schemeClr val="tx1"/>
                        </a:solidFill>
                        <a:effectLst/>
                        <a:latin typeface="+mn-ea"/>
                        <a:cs typeface="Times New Roman" panose="02020603050405020304" pitchFamily="18" charset="0"/>
                        <a:sym typeface="+mn-lt"/>
                      </a:rPr>
                      <a:t>Mask-RCNN</a:t>
                    </a:r>
                    <a:r>
                      <a:rPr lang="zh-CN" altLang="en-US" sz="1600" kern="100" dirty="0">
                        <a:solidFill>
                          <a:schemeClr val="tx1"/>
                        </a:solidFill>
                        <a:effectLst/>
                        <a:latin typeface="+mn-ea"/>
                        <a:cs typeface="+mn-ea"/>
                        <a:sym typeface="+mn-lt"/>
                      </a:rPr>
                      <a:t>系列算法</a:t>
                    </a:r>
                  </a:p>
                </p:txBody>
              </p:sp>
            </p:grpSp>
            <p:grpSp>
              <p:nvGrpSpPr>
                <p:cNvPr id="25" name="组合 24">
                  <a:extLst>
                    <a:ext uri="{FF2B5EF4-FFF2-40B4-BE49-F238E27FC236}">
                      <a16:creationId xmlns:a16="http://schemas.microsoft.com/office/drawing/2014/main" id="{925D3B6E-B682-18F4-E887-48ACC3E0DBB2}"/>
                    </a:ext>
                  </a:extLst>
                </p:cNvPr>
                <p:cNvGrpSpPr/>
                <p:nvPr/>
              </p:nvGrpSpPr>
              <p:grpSpPr>
                <a:xfrm>
                  <a:off x="1733578" y="3484704"/>
                  <a:ext cx="139700" cy="139700"/>
                  <a:chOff x="1886293" y="4670068"/>
                  <a:chExt cx="139700" cy="139700"/>
                </a:xfrm>
              </p:grpSpPr>
              <p:sp>
                <p:nvSpPr>
                  <p:cNvPr id="27" name="椭圆 26">
                    <a:extLst>
                      <a:ext uri="{FF2B5EF4-FFF2-40B4-BE49-F238E27FC236}">
                        <a16:creationId xmlns:a16="http://schemas.microsoft.com/office/drawing/2014/main" id="{96CCE70D-451F-BA2F-ADA3-C238BECA324D}"/>
                      </a:ext>
                    </a:extLst>
                  </p:cNvPr>
                  <p:cNvSpPr/>
                  <p:nvPr/>
                </p:nvSpPr>
                <p:spPr>
                  <a:xfrm>
                    <a:off x="1886293" y="4670068"/>
                    <a:ext cx="139700" cy="1397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0FB648E0-AD08-3614-B989-86DE281C70BB}"/>
                      </a:ext>
                    </a:extLst>
                  </p:cNvPr>
                  <p:cNvSpPr/>
                  <p:nvPr/>
                </p:nvSpPr>
                <p:spPr>
                  <a:xfrm>
                    <a:off x="1913018" y="4696793"/>
                    <a:ext cx="86250" cy="86250"/>
                  </a:xfrm>
                  <a:prstGeom prst="ellipse">
                    <a:avLst/>
                  </a:prstGeom>
                  <a:solidFill>
                    <a:schemeClr val="accent1"/>
                  </a:solidFill>
                  <a:ln>
                    <a:noFill/>
                  </a:ln>
                  <a:effectLst>
                    <a:outerShdw blurRad="127000" dist="63500" dir="27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26" name="直接连接符 25">
                  <a:extLst>
                    <a:ext uri="{FF2B5EF4-FFF2-40B4-BE49-F238E27FC236}">
                      <a16:creationId xmlns:a16="http://schemas.microsoft.com/office/drawing/2014/main" id="{151D6796-E1BA-E91F-89F9-B678444538A3}"/>
                    </a:ext>
                  </a:extLst>
                </p:cNvPr>
                <p:cNvCxnSpPr>
                  <a:cxnSpLocks/>
                  <a:endCxn id="31" idx="1"/>
                </p:cNvCxnSpPr>
                <p:nvPr/>
              </p:nvCxnSpPr>
              <p:spPr>
                <a:xfrm flipH="1">
                  <a:off x="1778311" y="3554554"/>
                  <a:ext cx="25117" cy="2294236"/>
                </a:xfrm>
                <a:prstGeom prst="line">
                  <a:avLst/>
                </a:prstGeom>
                <a:ln>
                  <a:solidFill>
                    <a:schemeClr val="accent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F885204-0C10-2059-913B-841630306BB4}"/>
                  </a:ext>
                </a:extLst>
              </p:cNvPr>
              <p:cNvGrpSpPr/>
              <p:nvPr/>
            </p:nvGrpSpPr>
            <p:grpSpPr>
              <a:xfrm>
                <a:off x="4652209" y="2635955"/>
                <a:ext cx="2954221" cy="3319551"/>
                <a:chOff x="1733578" y="3364349"/>
                <a:chExt cx="2954221" cy="3319551"/>
              </a:xfrm>
            </p:grpSpPr>
            <p:cxnSp>
              <p:nvCxnSpPr>
                <p:cNvPr id="17" name="直接连接符 16">
                  <a:extLst>
                    <a:ext uri="{FF2B5EF4-FFF2-40B4-BE49-F238E27FC236}">
                      <a16:creationId xmlns:a16="http://schemas.microsoft.com/office/drawing/2014/main" id="{22328A40-77DE-0800-7D98-3287E981C6D9}"/>
                    </a:ext>
                  </a:extLst>
                </p:cNvPr>
                <p:cNvCxnSpPr>
                  <a:cxnSpLocks/>
                </p:cNvCxnSpPr>
                <p:nvPr/>
              </p:nvCxnSpPr>
              <p:spPr>
                <a:xfrm flipH="1">
                  <a:off x="1769168" y="3554554"/>
                  <a:ext cx="34260" cy="3129346"/>
                </a:xfrm>
                <a:prstGeom prst="line">
                  <a:avLst/>
                </a:prstGeom>
                <a:ln>
                  <a:solidFill>
                    <a:schemeClr val="accent2">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8545CE59-4183-625A-0D41-F1C30CB1FE3A}"/>
                    </a:ext>
                  </a:extLst>
                </p:cNvPr>
                <p:cNvGrpSpPr/>
                <p:nvPr/>
              </p:nvGrpSpPr>
              <p:grpSpPr>
                <a:xfrm>
                  <a:off x="1915635" y="3364349"/>
                  <a:ext cx="2772164" cy="1331217"/>
                  <a:chOff x="-374774" y="3162712"/>
                  <a:chExt cx="2772164" cy="1331217"/>
                </a:xfrm>
              </p:grpSpPr>
              <p:sp>
                <p:nvSpPr>
                  <p:cNvPr id="22" name="矩形: 圆角 21">
                    <a:extLst>
                      <a:ext uri="{FF2B5EF4-FFF2-40B4-BE49-F238E27FC236}">
                        <a16:creationId xmlns:a16="http://schemas.microsoft.com/office/drawing/2014/main" id="{4AF91AB0-ABB5-44A4-7E2E-7D633B969307}"/>
                      </a:ext>
                    </a:extLst>
                  </p:cNvPr>
                  <p:cNvSpPr/>
                  <p:nvPr/>
                </p:nvSpPr>
                <p:spPr>
                  <a:xfrm>
                    <a:off x="-290245" y="3162712"/>
                    <a:ext cx="1854890" cy="601820"/>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Arial" panose="020B0604020202020204" pitchFamily="34" charset="0"/>
                        <a:ea typeface="微软雅黑" panose="020B0503020204020204" pitchFamily="34" charset="-122"/>
                        <a:cs typeface="+mn-ea"/>
                        <a:sym typeface="+mn-lt"/>
                      </a:rPr>
                      <a:t>姿态估计</a:t>
                    </a:r>
                    <a:endParaRPr kumimoji="1" lang="en-US" altLang="zh-CN" sz="1600" b="1" dirty="0">
                      <a:solidFill>
                        <a:srgbClr val="FFFFFF"/>
                      </a:solidFill>
                      <a:latin typeface="Arial" panose="020B0604020202020204" pitchFamily="34" charset="0"/>
                      <a:ea typeface="微软雅黑" panose="020B0503020204020204" pitchFamily="34" charset="-122"/>
                      <a:cs typeface="+mn-ea"/>
                      <a:sym typeface="+mn-lt"/>
                    </a:endParaRPr>
                  </a:p>
                </p:txBody>
              </p:sp>
              <p:sp>
                <p:nvSpPr>
                  <p:cNvPr id="23" name="矩形 22">
                    <a:extLst>
                      <a:ext uri="{FF2B5EF4-FFF2-40B4-BE49-F238E27FC236}">
                        <a16:creationId xmlns:a16="http://schemas.microsoft.com/office/drawing/2014/main" id="{C8617576-48AE-B4FB-61C8-508C910DB325}"/>
                      </a:ext>
                    </a:extLst>
                  </p:cNvPr>
                  <p:cNvSpPr/>
                  <p:nvPr/>
                </p:nvSpPr>
                <p:spPr>
                  <a:xfrm>
                    <a:off x="-374774" y="3949961"/>
                    <a:ext cx="2772164" cy="543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285750" indent="-285750">
                      <a:lnSpc>
                        <a:spcPct val="150000"/>
                      </a:lnSpc>
                      <a:buFont typeface="Arial" panose="020B0604020202020204" pitchFamily="34" charset="0"/>
                      <a:buChar char="•"/>
                    </a:pPr>
                    <a:r>
                      <a:rPr lang="en-US" altLang="zh-CN" sz="1600" kern="100" dirty="0">
                        <a:solidFill>
                          <a:schemeClr val="tx1"/>
                        </a:solidFill>
                        <a:latin typeface="+mn-ea"/>
                        <a:cs typeface="Times New Roman" panose="02020603050405020304" pitchFamily="18" charset="0"/>
                        <a:sym typeface="+mn-lt"/>
                      </a:rPr>
                      <a:t>PVN3D / </a:t>
                    </a:r>
                    <a:r>
                      <a:rPr lang="en-US" altLang="zh-CN" sz="1600" kern="100" dirty="0" err="1">
                        <a:solidFill>
                          <a:schemeClr val="tx1"/>
                        </a:solidFill>
                        <a:latin typeface="+mn-ea"/>
                        <a:cs typeface="Times New Roman" panose="02020603050405020304" pitchFamily="18" charset="0"/>
                        <a:sym typeface="+mn-lt"/>
                      </a:rPr>
                      <a:t>PoseCNN</a:t>
                    </a:r>
                    <a:r>
                      <a:rPr lang="zh-CN" altLang="en-US" sz="1600" kern="100" dirty="0">
                        <a:solidFill>
                          <a:schemeClr val="tx1"/>
                        </a:solidFill>
                        <a:latin typeface="+mn-ea"/>
                        <a:cs typeface="+mn-ea"/>
                        <a:sym typeface="+mn-lt"/>
                      </a:rPr>
                      <a:t>算法</a:t>
                    </a:r>
                    <a:endParaRPr lang="zh-CN" altLang="en-US" sz="1600" kern="100" dirty="0">
                      <a:solidFill>
                        <a:schemeClr val="tx1"/>
                      </a:solidFill>
                      <a:effectLst/>
                      <a:latin typeface="+mn-ea"/>
                      <a:cs typeface="+mn-ea"/>
                      <a:sym typeface="+mn-lt"/>
                    </a:endParaRPr>
                  </a:p>
                </p:txBody>
              </p:sp>
            </p:grpSp>
            <p:grpSp>
              <p:nvGrpSpPr>
                <p:cNvPr id="19" name="组合 18">
                  <a:extLst>
                    <a:ext uri="{FF2B5EF4-FFF2-40B4-BE49-F238E27FC236}">
                      <a16:creationId xmlns:a16="http://schemas.microsoft.com/office/drawing/2014/main" id="{A933E49D-B13E-95CC-2CDA-2611B67D4A08}"/>
                    </a:ext>
                  </a:extLst>
                </p:cNvPr>
                <p:cNvGrpSpPr/>
                <p:nvPr/>
              </p:nvGrpSpPr>
              <p:grpSpPr>
                <a:xfrm>
                  <a:off x="1733578" y="3484704"/>
                  <a:ext cx="139700" cy="139700"/>
                  <a:chOff x="1886293" y="4670068"/>
                  <a:chExt cx="139700" cy="139700"/>
                </a:xfrm>
              </p:grpSpPr>
              <p:sp>
                <p:nvSpPr>
                  <p:cNvPr id="20" name="椭圆 19">
                    <a:extLst>
                      <a:ext uri="{FF2B5EF4-FFF2-40B4-BE49-F238E27FC236}">
                        <a16:creationId xmlns:a16="http://schemas.microsoft.com/office/drawing/2014/main" id="{D8A810D8-7868-309F-CA70-11E565D8E3C0}"/>
                      </a:ext>
                    </a:extLst>
                  </p:cNvPr>
                  <p:cNvSpPr/>
                  <p:nvPr/>
                </p:nvSpPr>
                <p:spPr>
                  <a:xfrm>
                    <a:off x="1886293" y="4670068"/>
                    <a:ext cx="139700" cy="139700"/>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FCD4293F-8B03-5027-7A92-9AB704DCF8D4}"/>
                      </a:ext>
                    </a:extLst>
                  </p:cNvPr>
                  <p:cNvSpPr/>
                  <p:nvPr/>
                </p:nvSpPr>
                <p:spPr>
                  <a:xfrm>
                    <a:off x="1913018" y="4696793"/>
                    <a:ext cx="86250" cy="86250"/>
                  </a:xfrm>
                  <a:prstGeom prst="ellipse">
                    <a:avLst/>
                  </a:prstGeom>
                  <a:solidFill>
                    <a:schemeClr val="accent2"/>
                  </a:solidFill>
                  <a:ln>
                    <a:noFill/>
                  </a:ln>
                  <a:effectLst>
                    <a:outerShdw blurRad="127000" dist="63500" dir="27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7" name="组合 6">
                <a:extLst>
                  <a:ext uri="{FF2B5EF4-FFF2-40B4-BE49-F238E27FC236}">
                    <a16:creationId xmlns:a16="http://schemas.microsoft.com/office/drawing/2014/main" id="{C1B42B35-4029-4EFC-22C6-CE289D717FEE}"/>
                  </a:ext>
                </a:extLst>
              </p:cNvPr>
              <p:cNvGrpSpPr/>
              <p:nvPr/>
            </p:nvGrpSpPr>
            <p:grpSpPr>
              <a:xfrm>
                <a:off x="7570840" y="1769146"/>
                <a:ext cx="2796652" cy="3606129"/>
                <a:chOff x="1733578" y="3364349"/>
                <a:chExt cx="2796652" cy="3606129"/>
              </a:xfrm>
            </p:grpSpPr>
            <p:grpSp>
              <p:nvGrpSpPr>
                <p:cNvPr id="9" name="组合 8">
                  <a:extLst>
                    <a:ext uri="{FF2B5EF4-FFF2-40B4-BE49-F238E27FC236}">
                      <a16:creationId xmlns:a16="http://schemas.microsoft.com/office/drawing/2014/main" id="{129CD4B1-C274-EC6E-2EAA-8ECEC81B212E}"/>
                    </a:ext>
                  </a:extLst>
                </p:cNvPr>
                <p:cNvGrpSpPr/>
                <p:nvPr/>
              </p:nvGrpSpPr>
              <p:grpSpPr>
                <a:xfrm>
                  <a:off x="2000164" y="3364349"/>
                  <a:ext cx="2530066" cy="1688012"/>
                  <a:chOff x="-290245" y="3162712"/>
                  <a:chExt cx="2530066" cy="1688012"/>
                </a:xfrm>
              </p:grpSpPr>
              <p:sp>
                <p:nvSpPr>
                  <p:cNvPr id="15" name="矩形: 圆角 14">
                    <a:extLst>
                      <a:ext uri="{FF2B5EF4-FFF2-40B4-BE49-F238E27FC236}">
                        <a16:creationId xmlns:a16="http://schemas.microsoft.com/office/drawing/2014/main" id="{3B320E64-37D8-D4C9-7D84-000FC58BF81E}"/>
                      </a:ext>
                    </a:extLst>
                  </p:cNvPr>
                  <p:cNvSpPr/>
                  <p:nvPr/>
                </p:nvSpPr>
                <p:spPr>
                  <a:xfrm>
                    <a:off x="-290245" y="3162712"/>
                    <a:ext cx="1854890" cy="601820"/>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Arial" panose="020B0604020202020204" pitchFamily="34" charset="0"/>
                        <a:ea typeface="微软雅黑" panose="020B0503020204020204" pitchFamily="34" charset="-122"/>
                        <a:cs typeface="+mn-ea"/>
                        <a:sym typeface="+mn-lt"/>
                      </a:rPr>
                      <a:t>顺序优化</a:t>
                    </a:r>
                    <a:endParaRPr kumimoji="1" lang="en-US" altLang="zh-CN" sz="1600" b="1" dirty="0">
                      <a:solidFill>
                        <a:srgbClr val="FFFFFF"/>
                      </a:solidFill>
                      <a:latin typeface="Arial" panose="020B0604020202020204" pitchFamily="34" charset="0"/>
                      <a:ea typeface="微软雅黑" panose="020B0503020204020204" pitchFamily="34" charset="-122"/>
                      <a:cs typeface="+mn-ea"/>
                      <a:sym typeface="+mn-lt"/>
                    </a:endParaRPr>
                  </a:p>
                </p:txBody>
              </p:sp>
              <p:sp>
                <p:nvSpPr>
                  <p:cNvPr id="16" name="矩形 15">
                    <a:extLst>
                      <a:ext uri="{FF2B5EF4-FFF2-40B4-BE49-F238E27FC236}">
                        <a16:creationId xmlns:a16="http://schemas.microsoft.com/office/drawing/2014/main" id="{45A59037-F08F-E8C2-0ADA-FF4000D1C659}"/>
                      </a:ext>
                    </a:extLst>
                  </p:cNvPr>
                  <p:cNvSpPr/>
                  <p:nvPr/>
                </p:nvSpPr>
                <p:spPr>
                  <a:xfrm>
                    <a:off x="-284688" y="3937424"/>
                    <a:ext cx="2524509" cy="91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285750" indent="-285750">
                      <a:lnSpc>
                        <a:spcPct val="150000"/>
                      </a:lnSpc>
                      <a:buFont typeface="Arial" panose="020B0604020202020204" pitchFamily="34" charset="0"/>
                      <a:buChar char="•"/>
                    </a:pPr>
                    <a:r>
                      <a:rPr lang="zh-CN" altLang="en-US" sz="1600" kern="100" dirty="0">
                        <a:solidFill>
                          <a:schemeClr val="tx1"/>
                        </a:solidFill>
                        <a:effectLst/>
                        <a:latin typeface="+mn-ea"/>
                        <a:cs typeface="+mn-ea"/>
                        <a:sym typeface="+mn-lt"/>
                      </a:rPr>
                      <a:t>启发式算法 </a:t>
                    </a:r>
                    <a:r>
                      <a:rPr lang="en-US" altLang="zh-CN" sz="1600" kern="100" dirty="0">
                        <a:solidFill>
                          <a:schemeClr val="tx1"/>
                        </a:solidFill>
                        <a:effectLst/>
                        <a:latin typeface="+mn-ea"/>
                        <a:cs typeface="+mn-ea"/>
                        <a:sym typeface="+mn-lt"/>
                      </a:rPr>
                      <a:t>/ </a:t>
                    </a:r>
                  </a:p>
                  <a:p>
                    <a:pPr>
                      <a:lnSpc>
                        <a:spcPct val="150000"/>
                      </a:lnSpc>
                    </a:pPr>
                    <a:r>
                      <a:rPr lang="en-US" altLang="zh-CN" sz="1600" kern="100" dirty="0">
                        <a:solidFill>
                          <a:schemeClr val="tx1"/>
                        </a:solidFill>
                        <a:latin typeface="+mn-ea"/>
                        <a:cs typeface="+mn-ea"/>
                        <a:sym typeface="+mn-lt"/>
                      </a:rPr>
                      <a:t>  </a:t>
                    </a:r>
                    <a:r>
                      <a:rPr lang="zh-CN" altLang="en-US" sz="1600" kern="100" dirty="0">
                        <a:solidFill>
                          <a:schemeClr val="tx1"/>
                        </a:solidFill>
                        <a:effectLst/>
                        <a:latin typeface="+mn-ea"/>
                        <a:cs typeface="+mn-ea"/>
                        <a:sym typeface="+mn-lt"/>
                      </a:rPr>
                      <a:t>基于优先级策略的算法</a:t>
                    </a:r>
                  </a:p>
                </p:txBody>
              </p:sp>
            </p:grpSp>
            <p:grpSp>
              <p:nvGrpSpPr>
                <p:cNvPr id="10" name="组合 9">
                  <a:extLst>
                    <a:ext uri="{FF2B5EF4-FFF2-40B4-BE49-F238E27FC236}">
                      <a16:creationId xmlns:a16="http://schemas.microsoft.com/office/drawing/2014/main" id="{B8E094B1-FBBE-FB50-F88A-0640FAB3E8EA}"/>
                    </a:ext>
                  </a:extLst>
                </p:cNvPr>
                <p:cNvGrpSpPr/>
                <p:nvPr/>
              </p:nvGrpSpPr>
              <p:grpSpPr>
                <a:xfrm>
                  <a:off x="1733578" y="3484704"/>
                  <a:ext cx="139700" cy="139700"/>
                  <a:chOff x="1886293" y="4670068"/>
                  <a:chExt cx="139700" cy="139700"/>
                </a:xfrm>
              </p:grpSpPr>
              <p:sp>
                <p:nvSpPr>
                  <p:cNvPr id="13" name="椭圆 12">
                    <a:extLst>
                      <a:ext uri="{FF2B5EF4-FFF2-40B4-BE49-F238E27FC236}">
                        <a16:creationId xmlns:a16="http://schemas.microsoft.com/office/drawing/2014/main" id="{BA2F089D-AFAD-D813-6D65-14675A5402B5}"/>
                      </a:ext>
                    </a:extLst>
                  </p:cNvPr>
                  <p:cNvSpPr/>
                  <p:nvPr/>
                </p:nvSpPr>
                <p:spPr>
                  <a:xfrm>
                    <a:off x="1886293" y="4670068"/>
                    <a:ext cx="139700" cy="139700"/>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32A507A3-7658-1DD5-7E00-9CB531B70C82}"/>
                      </a:ext>
                    </a:extLst>
                  </p:cNvPr>
                  <p:cNvSpPr/>
                  <p:nvPr/>
                </p:nvSpPr>
                <p:spPr>
                  <a:xfrm>
                    <a:off x="1913018" y="4696793"/>
                    <a:ext cx="86250" cy="86250"/>
                  </a:xfrm>
                  <a:prstGeom prst="ellipse">
                    <a:avLst/>
                  </a:prstGeom>
                  <a:solidFill>
                    <a:schemeClr val="accent3"/>
                  </a:solidFill>
                  <a:ln>
                    <a:noFill/>
                  </a:ln>
                  <a:effectLst>
                    <a:outerShdw blurRad="127000" dist="63500" dir="2700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2" name="直接连接符 11">
                  <a:extLst>
                    <a:ext uri="{FF2B5EF4-FFF2-40B4-BE49-F238E27FC236}">
                      <a16:creationId xmlns:a16="http://schemas.microsoft.com/office/drawing/2014/main" id="{5E69E17C-7F95-AAAE-DB9E-2340517DF4A8}"/>
                    </a:ext>
                  </a:extLst>
                </p:cNvPr>
                <p:cNvCxnSpPr>
                  <a:cxnSpLocks/>
                </p:cNvCxnSpPr>
                <p:nvPr/>
              </p:nvCxnSpPr>
              <p:spPr>
                <a:xfrm flipH="1">
                  <a:off x="1766031" y="3554554"/>
                  <a:ext cx="37397" cy="3415924"/>
                </a:xfrm>
                <a:prstGeom prst="line">
                  <a:avLst/>
                </a:prstGeom>
                <a:ln>
                  <a:solidFill>
                    <a:schemeClr val="accent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sp>
        <p:nvSpPr>
          <p:cNvPr id="8" name="文本框 7">
            <a:extLst>
              <a:ext uri="{FF2B5EF4-FFF2-40B4-BE49-F238E27FC236}">
                <a16:creationId xmlns:a16="http://schemas.microsoft.com/office/drawing/2014/main" id="{BF186A1C-E456-DE31-BE64-8BDEAEC6702C}"/>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1704555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11">
            <a:extLst>
              <a:ext uri="{FF2B5EF4-FFF2-40B4-BE49-F238E27FC236}">
                <a16:creationId xmlns:a16="http://schemas.microsoft.com/office/drawing/2014/main" id="{B4DB64B3-9F9B-12DE-4D2F-0E7ADBAAD945}"/>
              </a:ext>
            </a:extLst>
          </p:cNvPr>
          <p:cNvSpPr/>
          <p:nvPr/>
        </p:nvSpPr>
        <p:spPr>
          <a:xfrm>
            <a:off x="4371754" y="1066801"/>
            <a:ext cx="4908647" cy="1146099"/>
          </a:xfrm>
          <a:prstGeom prst="roundRect">
            <a:avLst>
              <a:gd name="adj" fmla="val 5807"/>
            </a:avLst>
          </a:prstGeom>
          <a:gradFill>
            <a:gsLst>
              <a:gs pos="86000">
                <a:schemeClr val="accent3">
                  <a:lumMod val="40000"/>
                  <a:lumOff val="60000"/>
                  <a:alpha val="51000"/>
                </a:schemeClr>
              </a:gs>
              <a:gs pos="14000">
                <a:schemeClr val="accent1">
                  <a:lumMod val="40000"/>
                  <a:lumOff val="60000"/>
                  <a:alpha val="22000"/>
                </a:schemeClr>
              </a:gs>
            </a:gsLst>
            <a:lin ang="0" scaled="0"/>
          </a:grad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pSp>
        <p:nvGrpSpPr>
          <p:cNvPr id="1043" name="组合 1042">
            <a:extLst>
              <a:ext uri="{FF2B5EF4-FFF2-40B4-BE49-F238E27FC236}">
                <a16:creationId xmlns:a16="http://schemas.microsoft.com/office/drawing/2014/main" id="{DBB507E0-372C-1CB0-05A2-A4F506C162BD}"/>
              </a:ext>
            </a:extLst>
          </p:cNvPr>
          <p:cNvGrpSpPr/>
          <p:nvPr/>
        </p:nvGrpSpPr>
        <p:grpSpPr>
          <a:xfrm>
            <a:off x="7432789" y="2423807"/>
            <a:ext cx="3929927" cy="4492637"/>
            <a:chOff x="7432789" y="2439350"/>
            <a:chExt cx="3929927" cy="4477094"/>
          </a:xfrm>
        </p:grpSpPr>
        <p:grpSp>
          <p:nvGrpSpPr>
            <p:cNvPr id="1042" name="组合 1041">
              <a:extLst>
                <a:ext uri="{FF2B5EF4-FFF2-40B4-BE49-F238E27FC236}">
                  <a16:creationId xmlns:a16="http://schemas.microsoft.com/office/drawing/2014/main" id="{4910483A-B394-972F-D45A-BAC56A636CED}"/>
                </a:ext>
              </a:extLst>
            </p:cNvPr>
            <p:cNvGrpSpPr/>
            <p:nvPr/>
          </p:nvGrpSpPr>
          <p:grpSpPr>
            <a:xfrm>
              <a:off x="7432789" y="2439350"/>
              <a:ext cx="3929927" cy="4418650"/>
              <a:chOff x="7432789" y="2439350"/>
              <a:chExt cx="3929927" cy="4418650"/>
            </a:xfrm>
          </p:grpSpPr>
          <p:grpSp>
            <p:nvGrpSpPr>
              <p:cNvPr id="1035" name="组合 1034">
                <a:extLst>
                  <a:ext uri="{FF2B5EF4-FFF2-40B4-BE49-F238E27FC236}">
                    <a16:creationId xmlns:a16="http://schemas.microsoft.com/office/drawing/2014/main" id="{F81D898E-3C76-2E79-90DA-72B4E134D331}"/>
                  </a:ext>
                </a:extLst>
              </p:cNvPr>
              <p:cNvGrpSpPr/>
              <p:nvPr/>
            </p:nvGrpSpPr>
            <p:grpSpPr>
              <a:xfrm flipH="1">
                <a:off x="7432789" y="2439350"/>
                <a:ext cx="3929927" cy="4418650"/>
                <a:chOff x="2227986" y="2408965"/>
                <a:chExt cx="3929927" cy="4418650"/>
              </a:xfrm>
            </p:grpSpPr>
            <p:sp>
              <p:nvSpPr>
                <p:cNvPr id="1036" name="矩形: 单圆角 1035">
                  <a:extLst>
                    <a:ext uri="{FF2B5EF4-FFF2-40B4-BE49-F238E27FC236}">
                      <a16:creationId xmlns:a16="http://schemas.microsoft.com/office/drawing/2014/main" id="{2A6A4E79-EBB8-C18E-9479-0B4A3EBDE50E}"/>
                    </a:ext>
                  </a:extLst>
                </p:cNvPr>
                <p:cNvSpPr/>
                <p:nvPr/>
              </p:nvSpPr>
              <p:spPr>
                <a:xfrm flipH="1">
                  <a:off x="2251861" y="2408965"/>
                  <a:ext cx="3906052" cy="4418650"/>
                </a:xfrm>
                <a:prstGeom prst="round1Rect">
                  <a:avLst>
                    <a:gd name="adj" fmla="val 10546"/>
                  </a:avLst>
                </a:prstGeom>
                <a:solidFill>
                  <a:srgbClr val="DBDBDB">
                    <a:alpha val="80000"/>
                  </a:srgbClr>
                </a:solidFill>
                <a:ln>
                  <a:noFill/>
                </a:ln>
                <a:effectLst>
                  <a:innerShdw blurRad="4699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Text" lastClr="000000"/>
                    </a:solidFill>
                    <a:effectLst/>
                    <a:uLnTx/>
                    <a:uFillTx/>
                    <a:latin typeface="Arial"/>
                    <a:ea typeface="HarmonyOS Sans SC"/>
                    <a:cs typeface="+mn-cs"/>
                  </a:endParaRPr>
                </a:p>
              </p:txBody>
            </p:sp>
            <p:sp>
              <p:nvSpPr>
                <p:cNvPr id="1037" name="矩形: 圆角 1036">
                  <a:extLst>
                    <a:ext uri="{FF2B5EF4-FFF2-40B4-BE49-F238E27FC236}">
                      <a16:creationId xmlns:a16="http://schemas.microsoft.com/office/drawing/2014/main" id="{FCC48FD0-2A09-56C8-C45C-87201778A212}"/>
                    </a:ext>
                  </a:extLst>
                </p:cNvPr>
                <p:cNvSpPr/>
                <p:nvPr/>
              </p:nvSpPr>
              <p:spPr>
                <a:xfrm>
                  <a:off x="2227986" y="2879062"/>
                  <a:ext cx="3887032" cy="1319526"/>
                </a:xfrm>
                <a:prstGeom prst="roundRect">
                  <a:avLst>
                    <a:gd name="adj" fmla="val 4844"/>
                  </a:avLst>
                </a:prstGeom>
                <a:gradFill>
                  <a:gsLst>
                    <a:gs pos="86000">
                      <a:schemeClr val="tx2">
                        <a:lumMod val="20000"/>
                        <a:lumOff val="80000"/>
                        <a:alpha val="37000"/>
                      </a:schemeClr>
                    </a:gs>
                    <a:gs pos="14000">
                      <a:schemeClr val="tx2">
                        <a:lumMod val="40000"/>
                        <a:lumOff val="60000"/>
                        <a:alpha val="28000"/>
                      </a:schemeClr>
                    </a:gs>
                  </a:gsLst>
                  <a:lin ang="0" scaled="0"/>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grpSp>
          <p:sp>
            <p:nvSpPr>
              <p:cNvPr id="1040" name="矩形: 圆角 1039">
                <a:extLst>
                  <a:ext uri="{FF2B5EF4-FFF2-40B4-BE49-F238E27FC236}">
                    <a16:creationId xmlns:a16="http://schemas.microsoft.com/office/drawing/2014/main" id="{EC1C6DD2-A64E-486A-DB45-34FF9417E316}"/>
                  </a:ext>
                </a:extLst>
              </p:cNvPr>
              <p:cNvSpPr/>
              <p:nvPr/>
            </p:nvSpPr>
            <p:spPr>
              <a:xfrm flipH="1">
                <a:off x="7449394" y="4228973"/>
                <a:ext cx="3906052" cy="1287720"/>
              </a:xfrm>
              <a:prstGeom prst="roundRect">
                <a:avLst>
                  <a:gd name="adj" fmla="val 4844"/>
                </a:avLst>
              </a:prstGeom>
              <a:gradFill>
                <a:gsLst>
                  <a:gs pos="86000">
                    <a:schemeClr val="tx2">
                      <a:lumMod val="20000"/>
                      <a:lumOff val="80000"/>
                      <a:alpha val="37000"/>
                    </a:schemeClr>
                  </a:gs>
                  <a:gs pos="14000">
                    <a:schemeClr val="tx2">
                      <a:lumMod val="40000"/>
                      <a:lumOff val="60000"/>
                      <a:alpha val="28000"/>
                    </a:schemeClr>
                  </a:gs>
                </a:gsLst>
                <a:lin ang="0" scaled="0"/>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grpSp>
        <p:sp>
          <p:nvSpPr>
            <p:cNvPr id="1041" name="矩形: 圆角 1040">
              <a:extLst>
                <a:ext uri="{FF2B5EF4-FFF2-40B4-BE49-F238E27FC236}">
                  <a16:creationId xmlns:a16="http://schemas.microsoft.com/office/drawing/2014/main" id="{E5F3765E-09B3-D31D-BA9C-711EA48A3874}"/>
                </a:ext>
              </a:extLst>
            </p:cNvPr>
            <p:cNvSpPr/>
            <p:nvPr/>
          </p:nvSpPr>
          <p:spPr>
            <a:xfrm flipH="1">
              <a:off x="7449394" y="5548499"/>
              <a:ext cx="3906052" cy="1367945"/>
            </a:xfrm>
            <a:prstGeom prst="roundRect">
              <a:avLst>
                <a:gd name="adj" fmla="val 4844"/>
              </a:avLst>
            </a:prstGeom>
            <a:gradFill>
              <a:gsLst>
                <a:gs pos="86000">
                  <a:schemeClr val="tx2">
                    <a:lumMod val="20000"/>
                    <a:lumOff val="80000"/>
                    <a:alpha val="37000"/>
                  </a:schemeClr>
                </a:gs>
                <a:gs pos="14000">
                  <a:schemeClr val="tx2">
                    <a:lumMod val="40000"/>
                    <a:lumOff val="60000"/>
                    <a:alpha val="28000"/>
                  </a:schemeClr>
                </a:gs>
              </a:gsLst>
              <a:lin ang="0" scaled="0"/>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grpSp>
      <p:sp>
        <p:nvSpPr>
          <p:cNvPr id="1048" name="任意多边形: 形状 1047">
            <a:extLst>
              <a:ext uri="{FF2B5EF4-FFF2-40B4-BE49-F238E27FC236}">
                <a16:creationId xmlns:a16="http://schemas.microsoft.com/office/drawing/2014/main" id="{75EA3D2D-2AA0-9838-0562-BD3728196FBA}"/>
              </a:ext>
            </a:extLst>
          </p:cNvPr>
          <p:cNvSpPr/>
          <p:nvPr/>
        </p:nvSpPr>
        <p:spPr>
          <a:xfrm>
            <a:off x="6427244" y="4578952"/>
            <a:ext cx="1128056" cy="756829"/>
          </a:xfrm>
          <a:custGeom>
            <a:avLst/>
            <a:gdLst>
              <a:gd name="connsiteX0" fmla="*/ 0 w 1128056"/>
              <a:gd name="connsiteY0" fmla="*/ 0 h 352078"/>
              <a:gd name="connsiteX1" fmla="*/ 862351 w 1128056"/>
              <a:gd name="connsiteY1" fmla="*/ 0 h 352078"/>
              <a:gd name="connsiteX2" fmla="*/ 887864 w 1128056"/>
              <a:gd name="connsiteY2" fmla="*/ 7002 h 352078"/>
              <a:gd name="connsiteX3" fmla="*/ 1117493 w 1128056"/>
              <a:gd name="connsiteY3" fmla="*/ 159136 h 352078"/>
              <a:gd name="connsiteX4" fmla="*/ 1117493 w 1128056"/>
              <a:gd name="connsiteY4" fmla="*/ 192943 h 352078"/>
              <a:gd name="connsiteX5" fmla="*/ 887864 w 1128056"/>
              <a:gd name="connsiteY5" fmla="*/ 345077 h 352078"/>
              <a:gd name="connsiteX6" fmla="*/ 862351 w 1128056"/>
              <a:gd name="connsiteY6" fmla="*/ 352078 h 352078"/>
              <a:gd name="connsiteX7" fmla="*/ 0 w 1128056"/>
              <a:gd name="connsiteY7" fmla="*/ 352078 h 3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056" h="352078">
                <a:moveTo>
                  <a:pt x="0" y="0"/>
                </a:moveTo>
                <a:lnTo>
                  <a:pt x="862351" y="0"/>
                </a:lnTo>
                <a:cubicBezTo>
                  <a:pt x="871916" y="0"/>
                  <a:pt x="881101" y="2521"/>
                  <a:pt x="887864" y="7002"/>
                </a:cubicBezTo>
                <a:lnTo>
                  <a:pt x="1117493" y="159136"/>
                </a:lnTo>
                <a:cubicBezTo>
                  <a:pt x="1131577" y="168467"/>
                  <a:pt x="1131577" y="183612"/>
                  <a:pt x="1117493" y="192943"/>
                </a:cubicBezTo>
                <a:lnTo>
                  <a:pt x="887864" y="345077"/>
                </a:lnTo>
                <a:cubicBezTo>
                  <a:pt x="881101" y="349558"/>
                  <a:pt x="871916" y="352078"/>
                  <a:pt x="862351" y="352078"/>
                </a:cubicBezTo>
                <a:lnTo>
                  <a:pt x="0" y="352078"/>
                </a:lnTo>
                <a:close/>
              </a:path>
            </a:pathLst>
          </a:custGeom>
          <a:solidFill>
            <a:srgbClr val="BDCAD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29" name="矩形: 单圆角 1028">
            <a:extLst>
              <a:ext uri="{FF2B5EF4-FFF2-40B4-BE49-F238E27FC236}">
                <a16:creationId xmlns:a16="http://schemas.microsoft.com/office/drawing/2014/main" id="{D7D8D670-FF96-4AD8-9C0A-59C36C59F7F4}"/>
              </a:ext>
            </a:extLst>
          </p:cNvPr>
          <p:cNvSpPr/>
          <p:nvPr/>
        </p:nvSpPr>
        <p:spPr>
          <a:xfrm flipH="1">
            <a:off x="2568200" y="2423807"/>
            <a:ext cx="3929927" cy="4417579"/>
          </a:xfrm>
          <a:prstGeom prst="round1Rect">
            <a:avLst>
              <a:gd name="adj" fmla="val 10546"/>
            </a:avLst>
          </a:prstGeom>
          <a:solidFill>
            <a:schemeClr val="tx2">
              <a:lumMod val="20000"/>
              <a:lumOff val="80000"/>
              <a:alpha val="80000"/>
            </a:schemeClr>
          </a:solidFill>
          <a:ln>
            <a:noFill/>
          </a:ln>
          <a:effectLst>
            <a:innerShdw blurRad="4699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Text" lastClr="000000"/>
              </a:solidFill>
              <a:effectLst/>
              <a:uLnTx/>
              <a:uFillTx/>
              <a:latin typeface="Arial"/>
              <a:ea typeface="HarmonyOS Sans SC"/>
              <a:cs typeface="+mn-cs"/>
            </a:endParaRPr>
          </a:p>
        </p:txBody>
      </p:sp>
      <p:sp>
        <p:nvSpPr>
          <p:cNvPr id="1031" name="矩形: 圆角 1030">
            <a:extLst>
              <a:ext uri="{FF2B5EF4-FFF2-40B4-BE49-F238E27FC236}">
                <a16:creationId xmlns:a16="http://schemas.microsoft.com/office/drawing/2014/main" id="{51C391A0-6890-0D56-93B4-07EC211AF75F}"/>
              </a:ext>
            </a:extLst>
          </p:cNvPr>
          <p:cNvSpPr/>
          <p:nvPr/>
        </p:nvSpPr>
        <p:spPr>
          <a:xfrm>
            <a:off x="2568201" y="2892834"/>
            <a:ext cx="3887032" cy="1319526"/>
          </a:xfrm>
          <a:prstGeom prst="roundRect">
            <a:avLst>
              <a:gd name="adj" fmla="val 4844"/>
            </a:avLst>
          </a:prstGeom>
          <a:gradFill>
            <a:gsLst>
              <a:gs pos="86000">
                <a:schemeClr val="tx2">
                  <a:lumMod val="20000"/>
                  <a:lumOff val="80000"/>
                  <a:alpha val="12000"/>
                </a:schemeClr>
              </a:gs>
              <a:gs pos="14000">
                <a:schemeClr val="tx2">
                  <a:lumMod val="40000"/>
                  <a:lumOff val="60000"/>
                  <a:alpha val="36000"/>
                </a:schemeClr>
              </a:gs>
            </a:gsLst>
            <a:lin ang="0" scaled="0"/>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sp>
        <p:nvSpPr>
          <p:cNvPr id="38" name="文本框 37">
            <a:extLst>
              <a:ext uri="{FF2B5EF4-FFF2-40B4-BE49-F238E27FC236}">
                <a16:creationId xmlns:a16="http://schemas.microsoft.com/office/drawing/2014/main" id="{797B8F14-359C-4A2D-AD2A-EE27BAF07DCC}"/>
              </a:ext>
            </a:extLst>
          </p:cNvPr>
          <p:cNvSpPr txBox="1"/>
          <p:nvPr/>
        </p:nvSpPr>
        <p:spPr>
          <a:xfrm>
            <a:off x="2227986" y="-65276"/>
            <a:ext cx="5415827"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机械臂轨迹规划和持续学习</a:t>
            </a:r>
          </a:p>
        </p:txBody>
      </p:sp>
      <p:grpSp>
        <p:nvGrpSpPr>
          <p:cNvPr id="44" name="组合 43">
            <a:extLst>
              <a:ext uri="{FF2B5EF4-FFF2-40B4-BE49-F238E27FC236}">
                <a16:creationId xmlns:a16="http://schemas.microsoft.com/office/drawing/2014/main" id="{8D9283E3-ECC4-A2A0-A6D8-92DD063FA100}"/>
              </a:ext>
            </a:extLst>
          </p:cNvPr>
          <p:cNvGrpSpPr/>
          <p:nvPr/>
        </p:nvGrpSpPr>
        <p:grpSpPr>
          <a:xfrm>
            <a:off x="89334" y="2205816"/>
            <a:ext cx="1849123" cy="3782793"/>
            <a:chOff x="89334" y="2205816"/>
            <a:chExt cx="1849123" cy="3782793"/>
          </a:xfrm>
        </p:grpSpPr>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22" name="文本框 21">
              <a:extLst>
                <a:ext uri="{FF2B5EF4-FFF2-40B4-BE49-F238E27FC236}">
                  <a16:creationId xmlns:a16="http://schemas.microsoft.com/office/drawing/2014/main" id="{C04EAD2E-1DE5-850F-13E3-C4DC9C3EB895}"/>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grpSp>
      <p:sp>
        <p:nvSpPr>
          <p:cNvPr id="14" name="文本框 13">
            <a:extLst>
              <a:ext uri="{FF2B5EF4-FFF2-40B4-BE49-F238E27FC236}">
                <a16:creationId xmlns:a16="http://schemas.microsoft.com/office/drawing/2014/main" id="{317990A3-C347-5F08-FEF9-3DFC8062ECD0}"/>
              </a:ext>
            </a:extLst>
          </p:cNvPr>
          <p:cNvSpPr txBox="1"/>
          <p:nvPr/>
        </p:nvSpPr>
        <p:spPr>
          <a:xfrm>
            <a:off x="3147861" y="3081941"/>
            <a:ext cx="2699717" cy="972830"/>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zh-CN" altLang="en-US" sz="2400" dirty="0"/>
              <a:t>目标抓取位姿</a:t>
            </a:r>
            <a:endParaRPr lang="en-US" altLang="zh-CN" sz="2400" dirty="0"/>
          </a:p>
          <a:p>
            <a:pPr marL="342900" indent="-342900">
              <a:lnSpc>
                <a:spcPct val="125000"/>
              </a:lnSpc>
              <a:buFont typeface="Arial" panose="020B0604020202020204" pitchFamily="34" charset="0"/>
              <a:buChar char="•"/>
            </a:pPr>
            <a:r>
              <a:rPr lang="zh-CN" altLang="en-US" sz="2400" dirty="0"/>
              <a:t>初始关节配置</a:t>
            </a:r>
          </a:p>
        </p:txBody>
      </p:sp>
      <p:sp>
        <p:nvSpPr>
          <p:cNvPr id="24" name="文本框 23">
            <a:extLst>
              <a:ext uri="{FF2B5EF4-FFF2-40B4-BE49-F238E27FC236}">
                <a16:creationId xmlns:a16="http://schemas.microsoft.com/office/drawing/2014/main" id="{41AB3FD5-E080-089B-DE7A-075E821B5D43}"/>
              </a:ext>
            </a:extLst>
          </p:cNvPr>
          <p:cNvSpPr txBox="1"/>
          <p:nvPr/>
        </p:nvSpPr>
        <p:spPr>
          <a:xfrm>
            <a:off x="3457478" y="4623545"/>
            <a:ext cx="2297637" cy="508601"/>
          </a:xfrm>
          <a:prstGeom prst="rect">
            <a:avLst/>
          </a:prstGeom>
          <a:noFill/>
        </p:spPr>
        <p:txBody>
          <a:bodyPr wrap="square" rtlCol="0">
            <a:spAutoFit/>
          </a:bodyPr>
          <a:lstStyle/>
          <a:p>
            <a:pPr>
              <a:lnSpc>
                <a:spcPct val="125000"/>
              </a:lnSpc>
            </a:pPr>
            <a:r>
              <a:rPr lang="en-US" altLang="zh-CN" sz="2400" dirty="0"/>
              <a:t>3D</a:t>
            </a:r>
            <a:r>
              <a:rPr lang="zh-CN" altLang="en-US" sz="2400" dirty="0"/>
              <a:t>视觉图像</a:t>
            </a:r>
          </a:p>
        </p:txBody>
      </p:sp>
      <p:sp>
        <p:nvSpPr>
          <p:cNvPr id="25" name="文本框 24">
            <a:extLst>
              <a:ext uri="{FF2B5EF4-FFF2-40B4-BE49-F238E27FC236}">
                <a16:creationId xmlns:a16="http://schemas.microsoft.com/office/drawing/2014/main" id="{283D0CDA-0605-A6A5-B39F-F7115A114486}"/>
              </a:ext>
            </a:extLst>
          </p:cNvPr>
          <p:cNvSpPr txBox="1"/>
          <p:nvPr/>
        </p:nvSpPr>
        <p:spPr>
          <a:xfrm>
            <a:off x="3486895" y="5943071"/>
            <a:ext cx="2297637" cy="508601"/>
          </a:xfrm>
          <a:prstGeom prst="rect">
            <a:avLst/>
          </a:prstGeom>
          <a:noFill/>
        </p:spPr>
        <p:txBody>
          <a:bodyPr wrap="square" rtlCol="0">
            <a:spAutoFit/>
          </a:bodyPr>
          <a:lstStyle/>
          <a:p>
            <a:pPr>
              <a:lnSpc>
                <a:spcPct val="125000"/>
              </a:lnSpc>
            </a:pPr>
            <a:r>
              <a:rPr lang="zh-CN" altLang="en-US" sz="2400" dirty="0"/>
              <a:t>力反馈数据</a:t>
            </a:r>
          </a:p>
        </p:txBody>
      </p:sp>
      <p:sp>
        <p:nvSpPr>
          <p:cNvPr id="29" name="文本框 28">
            <a:extLst>
              <a:ext uri="{FF2B5EF4-FFF2-40B4-BE49-F238E27FC236}">
                <a16:creationId xmlns:a16="http://schemas.microsoft.com/office/drawing/2014/main" id="{4EB7BE8D-EB9B-5AB8-D852-C0187C7A6C88}"/>
              </a:ext>
            </a:extLst>
          </p:cNvPr>
          <p:cNvSpPr txBox="1"/>
          <p:nvPr/>
        </p:nvSpPr>
        <p:spPr>
          <a:xfrm>
            <a:off x="8138469" y="3286352"/>
            <a:ext cx="2561461" cy="511166"/>
          </a:xfrm>
          <a:prstGeom prst="rect">
            <a:avLst/>
          </a:prstGeom>
          <a:noFill/>
        </p:spPr>
        <p:txBody>
          <a:bodyPr wrap="square" rtlCol="0">
            <a:spAutoFit/>
          </a:bodyPr>
          <a:lstStyle/>
          <a:p>
            <a:pPr algn="ctr">
              <a:lnSpc>
                <a:spcPct val="125000"/>
              </a:lnSpc>
            </a:pPr>
            <a:r>
              <a:rPr lang="zh-CN" altLang="en-US" sz="2400" dirty="0"/>
              <a:t>机械臂最优轨迹</a:t>
            </a:r>
          </a:p>
        </p:txBody>
      </p:sp>
      <p:sp>
        <p:nvSpPr>
          <p:cNvPr id="46" name="文本框 45">
            <a:extLst>
              <a:ext uri="{FF2B5EF4-FFF2-40B4-BE49-F238E27FC236}">
                <a16:creationId xmlns:a16="http://schemas.microsoft.com/office/drawing/2014/main" id="{C44EB34B-4C45-F744-F806-725A313BD22F}"/>
              </a:ext>
            </a:extLst>
          </p:cNvPr>
          <p:cNvSpPr txBox="1"/>
          <p:nvPr/>
        </p:nvSpPr>
        <p:spPr>
          <a:xfrm>
            <a:off x="8079142" y="4364762"/>
            <a:ext cx="2824323" cy="972830"/>
          </a:xfrm>
          <a:prstGeom prst="rect">
            <a:avLst/>
          </a:prstGeom>
          <a:noFill/>
        </p:spPr>
        <p:txBody>
          <a:bodyPr wrap="square" rtlCol="0">
            <a:spAutoFit/>
          </a:bodyPr>
          <a:lstStyle/>
          <a:p>
            <a:pPr algn="ctr">
              <a:lnSpc>
                <a:spcPct val="125000"/>
              </a:lnSpc>
            </a:pPr>
            <a:r>
              <a:rPr lang="zh-CN" altLang="en-US" sz="2400" dirty="0"/>
              <a:t>推动</a:t>
            </a:r>
            <a:r>
              <a:rPr lang="en-US" altLang="zh-CN" sz="2400" dirty="0"/>
              <a:t>-</a:t>
            </a:r>
            <a:r>
              <a:rPr lang="zh-CN" altLang="en-US" sz="2400" dirty="0"/>
              <a:t>抓取协同动作智能抓取策略</a:t>
            </a:r>
          </a:p>
        </p:txBody>
      </p:sp>
      <p:sp>
        <p:nvSpPr>
          <p:cNvPr id="47" name="文本框 46">
            <a:extLst>
              <a:ext uri="{FF2B5EF4-FFF2-40B4-BE49-F238E27FC236}">
                <a16:creationId xmlns:a16="http://schemas.microsoft.com/office/drawing/2014/main" id="{57BF6606-652F-88DB-1B88-91BC78708C5B}"/>
              </a:ext>
            </a:extLst>
          </p:cNvPr>
          <p:cNvSpPr txBox="1"/>
          <p:nvPr/>
        </p:nvSpPr>
        <p:spPr>
          <a:xfrm>
            <a:off x="8458964" y="5749350"/>
            <a:ext cx="2297637" cy="972830"/>
          </a:xfrm>
          <a:prstGeom prst="rect">
            <a:avLst/>
          </a:prstGeom>
          <a:noFill/>
        </p:spPr>
        <p:txBody>
          <a:bodyPr wrap="square" rtlCol="0">
            <a:spAutoFit/>
          </a:bodyPr>
          <a:lstStyle/>
          <a:p>
            <a:pPr>
              <a:lnSpc>
                <a:spcPct val="125000"/>
              </a:lnSpc>
            </a:pPr>
            <a:r>
              <a:rPr lang="zh-CN" altLang="en-US" sz="2400" dirty="0"/>
              <a:t>基于力反馈的持续学习系统</a:t>
            </a:r>
          </a:p>
        </p:txBody>
      </p:sp>
      <p:sp>
        <p:nvSpPr>
          <p:cNvPr id="55" name="文本框 54">
            <a:extLst>
              <a:ext uri="{FF2B5EF4-FFF2-40B4-BE49-F238E27FC236}">
                <a16:creationId xmlns:a16="http://schemas.microsoft.com/office/drawing/2014/main" id="{3C4337F0-6103-C6F5-02CD-B0615A96165B}"/>
              </a:ext>
            </a:extLst>
          </p:cNvPr>
          <p:cNvSpPr txBox="1"/>
          <p:nvPr/>
        </p:nvSpPr>
        <p:spPr>
          <a:xfrm>
            <a:off x="4536832" y="1139404"/>
            <a:ext cx="4612416" cy="972830"/>
          </a:xfrm>
          <a:prstGeom prst="rect">
            <a:avLst/>
          </a:prstGeom>
          <a:noFill/>
        </p:spPr>
        <p:txBody>
          <a:bodyPr wrap="square">
            <a:spAutoFit/>
          </a:bodyPr>
          <a:lstStyle/>
          <a:p>
            <a:pPr marL="342900" indent="-342900">
              <a:lnSpc>
                <a:spcPct val="125000"/>
              </a:lnSpc>
              <a:buClr>
                <a:srgbClr val="203864"/>
              </a:buClr>
              <a:buSzPct val="60000"/>
              <a:buFont typeface="Wingdings" panose="05000000000000000000" pitchFamily="2" charset="2"/>
              <a:buChar char="u"/>
            </a:pPr>
            <a:r>
              <a:rPr lang="zh-CN" altLang="en-US" sz="2400" dirty="0"/>
              <a:t>精准的</a:t>
            </a:r>
            <a:r>
              <a:rPr lang="zh-CN" altLang="en-US" sz="2400" b="1" dirty="0"/>
              <a:t>抓取</a:t>
            </a:r>
            <a:r>
              <a:rPr lang="zh-CN" altLang="en-US" sz="2400" dirty="0"/>
              <a:t>与稳定的</a:t>
            </a:r>
            <a:r>
              <a:rPr lang="zh-CN" altLang="en-US" sz="2400" b="1" dirty="0"/>
              <a:t>路径规划</a:t>
            </a:r>
            <a:endParaRPr lang="en-US" altLang="zh-CN" sz="2400" b="1" dirty="0"/>
          </a:p>
          <a:p>
            <a:pPr marL="342900" indent="-342900">
              <a:lnSpc>
                <a:spcPct val="125000"/>
              </a:lnSpc>
              <a:buClr>
                <a:srgbClr val="203864"/>
              </a:buClr>
              <a:buSzPct val="60000"/>
              <a:buFont typeface="Wingdings" panose="05000000000000000000" pitchFamily="2" charset="2"/>
              <a:buChar char="u"/>
            </a:pPr>
            <a:r>
              <a:rPr lang="zh-CN" altLang="en-US" sz="2400" dirty="0"/>
              <a:t>对</a:t>
            </a:r>
            <a:r>
              <a:rPr lang="zh-CN" altLang="en-US" sz="2400" b="1" dirty="0"/>
              <a:t>异常姿态</a:t>
            </a:r>
            <a:r>
              <a:rPr lang="zh-CN" altLang="en-US" sz="2400" dirty="0"/>
              <a:t>样本管的良好归置</a:t>
            </a:r>
          </a:p>
        </p:txBody>
      </p:sp>
      <p:sp>
        <p:nvSpPr>
          <p:cNvPr id="1050" name="文本框 1049">
            <a:extLst>
              <a:ext uri="{FF2B5EF4-FFF2-40B4-BE49-F238E27FC236}">
                <a16:creationId xmlns:a16="http://schemas.microsoft.com/office/drawing/2014/main" id="{B6878173-5512-698E-0A30-46740495A123}"/>
              </a:ext>
            </a:extLst>
          </p:cNvPr>
          <p:cNvSpPr txBox="1"/>
          <p:nvPr/>
        </p:nvSpPr>
        <p:spPr>
          <a:xfrm>
            <a:off x="3059975" y="2435803"/>
            <a:ext cx="2297637" cy="508601"/>
          </a:xfrm>
          <a:prstGeom prst="rect">
            <a:avLst/>
          </a:prstGeom>
          <a:noFill/>
        </p:spPr>
        <p:txBody>
          <a:bodyPr wrap="square" rtlCol="0">
            <a:spAutoFit/>
          </a:bodyPr>
          <a:lstStyle/>
          <a:p>
            <a:pPr>
              <a:lnSpc>
                <a:spcPct val="125000"/>
              </a:lnSpc>
            </a:pPr>
            <a:r>
              <a:rPr lang="en-US" altLang="zh-CN" sz="2400" b="1" dirty="0">
                <a:solidFill>
                  <a:schemeClr val="tx2">
                    <a:lumMod val="40000"/>
                    <a:lumOff val="60000"/>
                  </a:schemeClr>
                </a:solidFill>
              </a:rPr>
              <a:t>INPUT</a:t>
            </a:r>
            <a:endParaRPr lang="zh-CN" altLang="en-US" sz="2400" b="1" dirty="0">
              <a:solidFill>
                <a:schemeClr val="tx2">
                  <a:lumMod val="40000"/>
                  <a:lumOff val="60000"/>
                </a:schemeClr>
              </a:solidFill>
            </a:endParaRPr>
          </a:p>
        </p:txBody>
      </p:sp>
      <p:sp>
        <p:nvSpPr>
          <p:cNvPr id="1051" name="文本框 1050">
            <a:extLst>
              <a:ext uri="{FF2B5EF4-FFF2-40B4-BE49-F238E27FC236}">
                <a16:creationId xmlns:a16="http://schemas.microsoft.com/office/drawing/2014/main" id="{367B6124-9223-05B4-AF57-D78F087A798D}"/>
              </a:ext>
            </a:extLst>
          </p:cNvPr>
          <p:cNvSpPr txBox="1"/>
          <p:nvPr/>
        </p:nvSpPr>
        <p:spPr>
          <a:xfrm>
            <a:off x="9491303" y="2423808"/>
            <a:ext cx="1918735" cy="508601"/>
          </a:xfrm>
          <a:prstGeom prst="rect">
            <a:avLst/>
          </a:prstGeom>
          <a:noFill/>
        </p:spPr>
        <p:txBody>
          <a:bodyPr wrap="square" rtlCol="0">
            <a:spAutoFit/>
          </a:bodyPr>
          <a:lstStyle/>
          <a:p>
            <a:pPr>
              <a:lnSpc>
                <a:spcPct val="125000"/>
              </a:lnSpc>
            </a:pPr>
            <a:r>
              <a:rPr lang="en-US" altLang="zh-CN" sz="2400" b="1" dirty="0">
                <a:solidFill>
                  <a:schemeClr val="tx2">
                    <a:lumMod val="40000"/>
                    <a:lumOff val="60000"/>
                  </a:schemeClr>
                </a:solidFill>
              </a:rPr>
              <a:t>OUTPUT</a:t>
            </a:r>
            <a:endParaRPr lang="zh-CN" altLang="en-US" sz="2400" b="1" dirty="0">
              <a:solidFill>
                <a:schemeClr val="tx2">
                  <a:lumMod val="40000"/>
                  <a:lumOff val="60000"/>
                </a:schemeClr>
              </a:solidFill>
            </a:endParaRPr>
          </a:p>
        </p:txBody>
      </p:sp>
      <p:sp>
        <p:nvSpPr>
          <p:cNvPr id="1052" name="矩形: 圆角 1051">
            <a:extLst>
              <a:ext uri="{FF2B5EF4-FFF2-40B4-BE49-F238E27FC236}">
                <a16:creationId xmlns:a16="http://schemas.microsoft.com/office/drawing/2014/main" id="{8ED47187-ACE4-AF87-222B-A34E72321AB7}"/>
              </a:ext>
            </a:extLst>
          </p:cNvPr>
          <p:cNvSpPr/>
          <p:nvPr/>
        </p:nvSpPr>
        <p:spPr>
          <a:xfrm>
            <a:off x="2568199" y="4192308"/>
            <a:ext cx="3887032" cy="1319526"/>
          </a:xfrm>
          <a:prstGeom prst="roundRect">
            <a:avLst>
              <a:gd name="adj" fmla="val 4844"/>
            </a:avLst>
          </a:prstGeom>
          <a:gradFill>
            <a:gsLst>
              <a:gs pos="86000">
                <a:schemeClr val="tx2">
                  <a:lumMod val="20000"/>
                  <a:lumOff val="80000"/>
                  <a:alpha val="12000"/>
                </a:schemeClr>
              </a:gs>
              <a:gs pos="14000">
                <a:schemeClr val="tx2">
                  <a:lumMod val="40000"/>
                  <a:lumOff val="60000"/>
                  <a:alpha val="36000"/>
                </a:schemeClr>
              </a:gs>
            </a:gsLst>
            <a:lin ang="0" scaled="0"/>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HarmonyOS Sans SC"/>
              <a:cs typeface="+mn-cs"/>
            </a:endParaRPr>
          </a:p>
        </p:txBody>
      </p:sp>
      <p:sp>
        <p:nvSpPr>
          <p:cNvPr id="1053" name="矩形: 圆角 1052">
            <a:extLst>
              <a:ext uri="{FF2B5EF4-FFF2-40B4-BE49-F238E27FC236}">
                <a16:creationId xmlns:a16="http://schemas.microsoft.com/office/drawing/2014/main" id="{17014C6D-09BE-73E9-2167-9DBF907433A8}"/>
              </a:ext>
            </a:extLst>
          </p:cNvPr>
          <p:cNvSpPr/>
          <p:nvPr/>
        </p:nvSpPr>
        <p:spPr>
          <a:xfrm>
            <a:off x="2568198" y="5542026"/>
            <a:ext cx="3859045" cy="1347834"/>
          </a:xfrm>
          <a:prstGeom prst="roundRect">
            <a:avLst>
              <a:gd name="adj" fmla="val 4844"/>
            </a:avLst>
          </a:prstGeom>
          <a:gradFill>
            <a:gsLst>
              <a:gs pos="86000">
                <a:schemeClr val="tx2">
                  <a:lumMod val="20000"/>
                  <a:lumOff val="80000"/>
                  <a:alpha val="12000"/>
                </a:schemeClr>
              </a:gs>
              <a:gs pos="14000">
                <a:schemeClr val="tx2">
                  <a:lumMod val="40000"/>
                  <a:lumOff val="60000"/>
                  <a:alpha val="36000"/>
                </a:schemeClr>
              </a:gs>
            </a:gsLst>
            <a:lin ang="0" scaled="0"/>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spTree>
    <p:extLst>
      <p:ext uri="{BB962C8B-B14F-4D97-AF65-F5344CB8AC3E}">
        <p14:creationId xmlns:p14="http://schemas.microsoft.com/office/powerpoint/2010/main" val="25703298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227986" y="-65276"/>
            <a:ext cx="5415827"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机械臂轨迹规划和持续学习</a:t>
            </a:r>
          </a:p>
        </p:txBody>
      </p:sp>
      <p:pic>
        <p:nvPicPr>
          <p:cNvPr id="6" name="Picture 2" descr="Jetson Orin Nano Developer Kit">
            <a:extLst>
              <a:ext uri="{FF2B5EF4-FFF2-40B4-BE49-F238E27FC236}">
                <a16:creationId xmlns:a16="http://schemas.microsoft.com/office/drawing/2014/main" id="{AA6E11EB-4D72-A945-ACCB-8122A2383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13" t="13622" r="21107" b="10853"/>
          <a:stretch/>
        </p:blipFill>
        <p:spPr bwMode="auto">
          <a:xfrm>
            <a:off x="2440999" y="2368919"/>
            <a:ext cx="2533254" cy="1834865"/>
          </a:xfrm>
          <a:prstGeom prst="roundRect">
            <a:avLst>
              <a:gd name="adj" fmla="val 8594"/>
            </a:avLst>
          </a:prstGeom>
          <a:solidFill>
            <a:srgbClr val="FFFFFF">
              <a:shade val="85000"/>
            </a:srgbClr>
          </a:solidFill>
          <a:ln>
            <a:noFill/>
          </a:ln>
          <a:effectLst/>
          <a:scene3d>
            <a:camera prst="orthographicFront"/>
            <a:lightRig rig="threePt" dir="t"/>
          </a:scene3d>
          <a:sp3d>
            <a:bevelT/>
          </a:sp3d>
        </p:spPr>
      </p:pic>
      <p:pic>
        <p:nvPicPr>
          <p:cNvPr id="7" name="图片 6">
            <a:extLst>
              <a:ext uri="{FF2B5EF4-FFF2-40B4-BE49-F238E27FC236}">
                <a16:creationId xmlns:a16="http://schemas.microsoft.com/office/drawing/2014/main" id="{3A467562-2748-DEA0-9F6C-69088EB56C3C}"/>
              </a:ext>
            </a:extLst>
          </p:cNvPr>
          <p:cNvPicPr>
            <a:picLocks noChangeAspect="1"/>
          </p:cNvPicPr>
          <p:nvPr/>
        </p:nvPicPr>
        <p:blipFill>
          <a:blip r:embed="rId3"/>
          <a:stretch>
            <a:fillRect/>
          </a:stretch>
        </p:blipFill>
        <p:spPr>
          <a:xfrm>
            <a:off x="5389704" y="2219748"/>
            <a:ext cx="3675350" cy="3002100"/>
          </a:xfrm>
          <a:prstGeom prst="roundRect">
            <a:avLst>
              <a:gd name="adj" fmla="val 8594"/>
            </a:avLst>
          </a:prstGeom>
          <a:solidFill>
            <a:srgbClr val="FFFFFF">
              <a:shade val="85000"/>
            </a:srgbClr>
          </a:solidFill>
          <a:ln>
            <a:noFill/>
          </a:ln>
          <a:effectLst/>
          <a:scene3d>
            <a:camera prst="orthographicFront"/>
            <a:lightRig rig="threePt" dir="t"/>
          </a:scene3d>
          <a:sp3d>
            <a:bevelT/>
          </a:sp3d>
        </p:spPr>
      </p:pic>
      <p:grpSp>
        <p:nvGrpSpPr>
          <p:cNvPr id="8" name="组合 7">
            <a:extLst>
              <a:ext uri="{FF2B5EF4-FFF2-40B4-BE49-F238E27FC236}">
                <a16:creationId xmlns:a16="http://schemas.microsoft.com/office/drawing/2014/main" id="{445CA822-21F6-D48E-ABD3-E23C362186A3}"/>
              </a:ext>
            </a:extLst>
          </p:cNvPr>
          <p:cNvGrpSpPr/>
          <p:nvPr/>
        </p:nvGrpSpPr>
        <p:grpSpPr>
          <a:xfrm>
            <a:off x="5389704" y="1152534"/>
            <a:ext cx="3675349" cy="872814"/>
            <a:chOff x="5198155" y="4984932"/>
            <a:chExt cx="3533344" cy="872814"/>
          </a:xfrm>
          <a:solidFill>
            <a:srgbClr val="203864"/>
          </a:solidFill>
        </p:grpSpPr>
        <p:sp>
          <p:nvSpPr>
            <p:cNvPr id="9" name="圆角矩形 10">
              <a:extLst>
                <a:ext uri="{FF2B5EF4-FFF2-40B4-BE49-F238E27FC236}">
                  <a16:creationId xmlns:a16="http://schemas.microsoft.com/office/drawing/2014/main" id="{0D2A9939-8FE2-F7A0-1AE2-1453704D61AE}"/>
                </a:ext>
              </a:extLst>
            </p:cNvPr>
            <p:cNvSpPr/>
            <p:nvPr/>
          </p:nvSpPr>
          <p:spPr>
            <a:xfrm>
              <a:off x="5198155" y="4984932"/>
              <a:ext cx="3533344" cy="872814"/>
            </a:xfrm>
            <a:prstGeom prst="roundRect">
              <a:avLst>
                <a:gd name="adj" fmla="val 5807"/>
              </a:avLst>
            </a:prstGeom>
            <a:grpFill/>
            <a:ln w="12700" cap="flat" cmpd="sng" algn="ctr">
              <a:no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1" name="内容占位符 16">
              <a:extLst>
                <a:ext uri="{FF2B5EF4-FFF2-40B4-BE49-F238E27FC236}">
                  <a16:creationId xmlns:a16="http://schemas.microsoft.com/office/drawing/2014/main" id="{943551EE-AD6C-7647-6420-FDD4FAC3ED85}"/>
                </a:ext>
              </a:extLst>
            </p:cNvPr>
            <p:cNvSpPr txBox="1">
              <a:spLocks/>
            </p:cNvSpPr>
            <p:nvPr/>
          </p:nvSpPr>
          <p:spPr>
            <a:xfrm>
              <a:off x="5397485" y="5138831"/>
              <a:ext cx="3208352" cy="718915"/>
            </a:xfrm>
            <a:prstGeom prst="rect">
              <a:avLst/>
            </a:prstGeom>
            <a:noFill/>
          </p:spPr>
          <p:txBody>
            <a:bodyPr vert="horz" lIns="91440" tIns="45720" rIns="91440" bIns="45720" rtlCol="0">
              <a:normAutofit/>
            </a:bodyPr>
            <a:lstStyle>
              <a:lvl1pPr marL="457200" indent="-457200" algn="l" defTabSz="914400" rtl="0" eaLnBrk="1" latinLnBrk="0" hangingPunct="1">
                <a:lnSpc>
                  <a:spcPct val="12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800100" indent="-342900" algn="l" defTabSz="914400" rtl="0" eaLnBrk="1" latinLnBrk="0" hangingPunct="1">
                <a:lnSpc>
                  <a:spcPct val="120000"/>
                </a:lnSpc>
                <a:spcBef>
                  <a:spcPts val="500"/>
                </a:spcBef>
                <a:spcAft>
                  <a:spcPts val="600"/>
                </a:spcAft>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120000"/>
                </a:lnSpc>
                <a:spcBef>
                  <a:spcPts val="500"/>
                </a:spcBef>
                <a:spcAft>
                  <a:spcPts val="600"/>
                </a:spcAft>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120000"/>
                </a:lnSpc>
                <a:spcBef>
                  <a:spcPts val="500"/>
                </a:spcBef>
                <a:spcAft>
                  <a:spcPts val="600"/>
                </a:spcAft>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120000"/>
                </a:lnSpc>
                <a:spcBef>
                  <a:spcPts val="50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60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Arial"/>
                  <a:ea typeface="微软雅黑"/>
                  <a:cs typeface="+mn-cs"/>
                </a:rPr>
                <a:t>非夕</a:t>
              </a:r>
              <a:r>
                <a:rPr kumimoji="0" lang="en-US" altLang="zh-CN" sz="2400" b="1" i="0" u="none" strike="noStrike" kern="1200" cap="none" spc="0" normalizeH="0" baseline="0" noProof="0" dirty="0">
                  <a:ln>
                    <a:noFill/>
                  </a:ln>
                  <a:solidFill>
                    <a:srgbClr val="FFFFFF"/>
                  </a:solidFill>
                  <a:effectLst/>
                  <a:uLnTx/>
                  <a:uFillTx/>
                  <a:latin typeface="Arial"/>
                  <a:ea typeface="微软雅黑"/>
                  <a:cs typeface="+mn-cs"/>
                </a:rPr>
                <a:t>7</a:t>
              </a:r>
              <a:r>
                <a:rPr kumimoji="0" lang="zh-CN" altLang="en-US" sz="2400" b="1" i="0" u="none" strike="noStrike" kern="1200" cap="none" spc="0" normalizeH="0" baseline="0" noProof="0" dirty="0">
                  <a:ln>
                    <a:noFill/>
                  </a:ln>
                  <a:solidFill>
                    <a:srgbClr val="FFFFFF"/>
                  </a:solidFill>
                  <a:effectLst/>
                  <a:uLnTx/>
                  <a:uFillTx/>
                  <a:latin typeface="Arial"/>
                  <a:ea typeface="微软雅黑"/>
                  <a:cs typeface="+mn-cs"/>
                </a:rPr>
                <a:t>轴自适应机器人</a:t>
              </a:r>
            </a:p>
          </p:txBody>
        </p:sp>
      </p:grpSp>
      <p:sp>
        <p:nvSpPr>
          <p:cNvPr id="13" name="文本框 12">
            <a:extLst>
              <a:ext uri="{FF2B5EF4-FFF2-40B4-BE49-F238E27FC236}">
                <a16:creationId xmlns:a16="http://schemas.microsoft.com/office/drawing/2014/main" id="{A07D7847-C0EB-BCF4-C653-C6EC963CB36F}"/>
              </a:ext>
            </a:extLst>
          </p:cNvPr>
          <p:cNvSpPr txBox="1"/>
          <p:nvPr/>
        </p:nvSpPr>
        <p:spPr>
          <a:xfrm>
            <a:off x="7345754" y="4478989"/>
            <a:ext cx="1538288" cy="46166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400" b="1" i="0" u="none" strike="noStrike" kern="0" cap="none" spc="0" normalizeH="0" baseline="0" noProof="0" dirty="0" err="1">
                <a:ln>
                  <a:noFill/>
                </a:ln>
                <a:solidFill>
                  <a:srgbClr val="003264">
                    <a:lumMod val="90000"/>
                    <a:lumOff val="10000"/>
                  </a:srgbClr>
                </a:solidFill>
                <a:effectLst/>
                <a:uLnTx/>
                <a:uFillTx/>
              </a:rPr>
              <a:t>Rizon</a:t>
            </a:r>
            <a:r>
              <a:rPr kumimoji="0" lang="en-US" altLang="zh-CN" sz="2400" b="1" i="0" u="none" strike="noStrike" kern="0" cap="none" spc="0" normalizeH="0" baseline="0" noProof="0" dirty="0">
                <a:ln>
                  <a:noFill/>
                </a:ln>
                <a:solidFill>
                  <a:srgbClr val="003264">
                    <a:lumMod val="90000"/>
                    <a:lumOff val="10000"/>
                  </a:srgbClr>
                </a:solidFill>
                <a:effectLst/>
                <a:uLnTx/>
                <a:uFillTx/>
              </a:rPr>
              <a:t> 10</a:t>
            </a:r>
          </a:p>
        </p:txBody>
      </p:sp>
      <p:pic>
        <p:nvPicPr>
          <p:cNvPr id="15" name="图片 14">
            <a:extLst>
              <a:ext uri="{FF2B5EF4-FFF2-40B4-BE49-F238E27FC236}">
                <a16:creationId xmlns:a16="http://schemas.microsoft.com/office/drawing/2014/main" id="{12EE35D2-71FD-BE9E-89D2-2A3C6F65E54D}"/>
              </a:ext>
            </a:extLst>
          </p:cNvPr>
          <p:cNvPicPr>
            <a:picLocks noChangeAspect="1"/>
          </p:cNvPicPr>
          <p:nvPr/>
        </p:nvPicPr>
        <p:blipFill>
          <a:blip r:embed="rId4"/>
          <a:stretch>
            <a:fillRect/>
          </a:stretch>
        </p:blipFill>
        <p:spPr>
          <a:xfrm>
            <a:off x="9601256" y="4514286"/>
            <a:ext cx="1881257" cy="17621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coolSlant"/>
            <a:contourClr>
              <a:srgbClr val="969696"/>
            </a:contourClr>
          </a:sp3d>
        </p:spPr>
      </p:pic>
      <p:pic>
        <p:nvPicPr>
          <p:cNvPr id="16" name="图片 15">
            <a:extLst>
              <a:ext uri="{FF2B5EF4-FFF2-40B4-BE49-F238E27FC236}">
                <a16:creationId xmlns:a16="http://schemas.microsoft.com/office/drawing/2014/main" id="{E24FBAAC-5F2C-D20F-EFC2-7BC03ACE1204}"/>
              </a:ext>
            </a:extLst>
          </p:cNvPr>
          <p:cNvPicPr>
            <a:picLocks noChangeAspect="1"/>
          </p:cNvPicPr>
          <p:nvPr/>
        </p:nvPicPr>
        <p:blipFill>
          <a:blip r:embed="rId5"/>
          <a:stretch>
            <a:fillRect/>
          </a:stretch>
        </p:blipFill>
        <p:spPr>
          <a:xfrm>
            <a:off x="9581644" y="2205816"/>
            <a:ext cx="1881257" cy="18017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7" name="组合 16">
            <a:extLst>
              <a:ext uri="{FF2B5EF4-FFF2-40B4-BE49-F238E27FC236}">
                <a16:creationId xmlns:a16="http://schemas.microsoft.com/office/drawing/2014/main" id="{46D9C5E7-D64C-85F4-4A2D-A587284A8887}"/>
              </a:ext>
            </a:extLst>
          </p:cNvPr>
          <p:cNvGrpSpPr/>
          <p:nvPr/>
        </p:nvGrpSpPr>
        <p:grpSpPr>
          <a:xfrm>
            <a:off x="9542521" y="1128184"/>
            <a:ext cx="1881257" cy="872814"/>
            <a:chOff x="5198155" y="4984932"/>
            <a:chExt cx="3533344" cy="872814"/>
          </a:xfrm>
          <a:solidFill>
            <a:srgbClr val="203864"/>
          </a:solidFill>
        </p:grpSpPr>
        <p:sp>
          <p:nvSpPr>
            <p:cNvPr id="18" name="圆角矩形 10">
              <a:extLst>
                <a:ext uri="{FF2B5EF4-FFF2-40B4-BE49-F238E27FC236}">
                  <a16:creationId xmlns:a16="http://schemas.microsoft.com/office/drawing/2014/main" id="{042B2F21-16CC-573E-DC43-66FA61E93326}"/>
                </a:ext>
              </a:extLst>
            </p:cNvPr>
            <p:cNvSpPr/>
            <p:nvPr/>
          </p:nvSpPr>
          <p:spPr>
            <a:xfrm>
              <a:off x="5198155" y="4984932"/>
              <a:ext cx="3533344" cy="872814"/>
            </a:xfrm>
            <a:prstGeom prst="roundRect">
              <a:avLst>
                <a:gd name="adj" fmla="val 5807"/>
              </a:avLst>
            </a:prstGeom>
            <a:grpFill/>
            <a:ln w="12700" cap="flat" cmpd="sng" algn="ctr">
              <a:no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9" name="内容占位符 16">
              <a:extLst>
                <a:ext uri="{FF2B5EF4-FFF2-40B4-BE49-F238E27FC236}">
                  <a16:creationId xmlns:a16="http://schemas.microsoft.com/office/drawing/2014/main" id="{7DD1EC60-FD91-C232-8037-599ADE746555}"/>
                </a:ext>
              </a:extLst>
            </p:cNvPr>
            <p:cNvSpPr txBox="1">
              <a:spLocks/>
            </p:cNvSpPr>
            <p:nvPr/>
          </p:nvSpPr>
          <p:spPr>
            <a:xfrm>
              <a:off x="5397485" y="5138831"/>
              <a:ext cx="3208352" cy="718915"/>
            </a:xfrm>
            <a:prstGeom prst="rect">
              <a:avLst/>
            </a:prstGeom>
            <a:noFill/>
          </p:spPr>
          <p:txBody>
            <a:bodyPr vert="horz" lIns="91440" tIns="45720" rIns="91440" bIns="45720" rtlCol="0">
              <a:normAutofit/>
            </a:bodyPr>
            <a:lstStyle>
              <a:lvl1pPr marL="457200" indent="-457200" algn="l" defTabSz="914400" rtl="0" eaLnBrk="1" latinLnBrk="0" hangingPunct="1">
                <a:lnSpc>
                  <a:spcPct val="12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800100" indent="-342900" algn="l" defTabSz="914400" rtl="0" eaLnBrk="1" latinLnBrk="0" hangingPunct="1">
                <a:lnSpc>
                  <a:spcPct val="120000"/>
                </a:lnSpc>
                <a:spcBef>
                  <a:spcPts val="500"/>
                </a:spcBef>
                <a:spcAft>
                  <a:spcPts val="600"/>
                </a:spcAft>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120000"/>
                </a:lnSpc>
                <a:spcBef>
                  <a:spcPts val="500"/>
                </a:spcBef>
                <a:spcAft>
                  <a:spcPts val="600"/>
                </a:spcAft>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120000"/>
                </a:lnSpc>
                <a:spcBef>
                  <a:spcPts val="500"/>
                </a:spcBef>
                <a:spcAft>
                  <a:spcPts val="600"/>
                </a:spcAft>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120000"/>
                </a:lnSpc>
                <a:spcBef>
                  <a:spcPts val="50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60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Arial"/>
                  <a:ea typeface="微软雅黑"/>
                  <a:cs typeface="+mn-cs"/>
                </a:rPr>
                <a:t>末端执行器</a:t>
              </a:r>
            </a:p>
          </p:txBody>
        </p:sp>
      </p:grpSp>
      <p:sp>
        <p:nvSpPr>
          <p:cNvPr id="20" name="文本框 19">
            <a:extLst>
              <a:ext uri="{FF2B5EF4-FFF2-40B4-BE49-F238E27FC236}">
                <a16:creationId xmlns:a16="http://schemas.microsoft.com/office/drawing/2014/main" id="{2C4F8D5B-F059-7DF8-2C0B-EC1CE34EF7E0}"/>
              </a:ext>
            </a:extLst>
          </p:cNvPr>
          <p:cNvSpPr txBox="1"/>
          <p:nvPr/>
        </p:nvSpPr>
        <p:spPr>
          <a:xfrm>
            <a:off x="9542521" y="4025439"/>
            <a:ext cx="2119583" cy="441403"/>
          </a:xfrm>
          <a:prstGeom prst="rect">
            <a:avLst/>
          </a:prstGeom>
          <a:noFill/>
        </p:spPr>
        <p:txBody>
          <a:bodyPr wrap="square" rtlCol="0">
            <a:spAutoFit/>
          </a:bodyPr>
          <a:lstStyle/>
          <a:p>
            <a:pPr marR="0" lvl="0" defTabSz="914400" eaLnBrk="1" fontAlgn="auto" latinLnBrk="0" hangingPunct="1">
              <a:lnSpc>
                <a:spcPct val="125000"/>
              </a:lnSpc>
              <a:spcBef>
                <a:spcPts val="0"/>
              </a:spcBef>
              <a:spcAft>
                <a:spcPts val="0"/>
              </a:spcAft>
              <a:buClrTx/>
              <a:buSzTx/>
              <a:tabLst/>
              <a:defRPr/>
            </a:pPr>
            <a:r>
              <a:rPr lang="en-US" altLang="zh-CN" sz="2000" kern="0" dirty="0" err="1">
                <a:solidFill>
                  <a:srgbClr val="000000"/>
                </a:solidFill>
              </a:rPr>
              <a:t>Grav</a:t>
            </a:r>
            <a:r>
              <a:rPr lang="zh-CN" altLang="en-US" sz="2000" kern="0" dirty="0">
                <a:solidFill>
                  <a:srgbClr val="000000"/>
                </a:solidFill>
              </a:rPr>
              <a:t>力控型夹爪</a:t>
            </a:r>
            <a:endParaRPr kumimoji="0" lang="en-US" altLang="zh-CN" sz="2000" b="0" i="0" u="none" strike="noStrike" kern="0" cap="none" spc="0" normalizeH="0" baseline="0" noProof="0" dirty="0">
              <a:ln>
                <a:noFill/>
              </a:ln>
              <a:solidFill>
                <a:srgbClr val="000000"/>
              </a:solidFill>
              <a:effectLst/>
              <a:uLnTx/>
              <a:uFillTx/>
            </a:endParaRPr>
          </a:p>
        </p:txBody>
      </p:sp>
      <p:sp>
        <p:nvSpPr>
          <p:cNvPr id="21" name="文本框 20">
            <a:extLst>
              <a:ext uri="{FF2B5EF4-FFF2-40B4-BE49-F238E27FC236}">
                <a16:creationId xmlns:a16="http://schemas.microsoft.com/office/drawing/2014/main" id="{D4C063FE-69F0-D251-5553-971F160006A4}"/>
              </a:ext>
            </a:extLst>
          </p:cNvPr>
          <p:cNvSpPr txBox="1"/>
          <p:nvPr/>
        </p:nvSpPr>
        <p:spPr>
          <a:xfrm>
            <a:off x="9687774" y="6302508"/>
            <a:ext cx="2119583" cy="441403"/>
          </a:xfrm>
          <a:prstGeom prst="rect">
            <a:avLst/>
          </a:prstGeom>
          <a:noFill/>
        </p:spPr>
        <p:txBody>
          <a:bodyPr wrap="square" rtlCol="0">
            <a:spAutoFit/>
          </a:bodyPr>
          <a:lstStyle/>
          <a:p>
            <a:pPr marR="0" lvl="0" defTabSz="914400" eaLnBrk="1" fontAlgn="auto" latinLnBrk="0" hangingPunct="1">
              <a:lnSpc>
                <a:spcPct val="125000"/>
              </a:lnSpc>
              <a:spcBef>
                <a:spcPts val="0"/>
              </a:spcBef>
              <a:spcAft>
                <a:spcPts val="0"/>
              </a:spcAft>
              <a:buClrTx/>
              <a:buSzTx/>
              <a:tabLst/>
              <a:defRPr/>
            </a:pPr>
            <a:r>
              <a:rPr lang="zh-CN" altLang="en-US" sz="2000" kern="0" dirty="0">
                <a:solidFill>
                  <a:srgbClr val="000000"/>
                </a:solidFill>
              </a:rPr>
              <a:t>定制试管夹爪</a:t>
            </a:r>
            <a:endParaRPr kumimoji="0" lang="en-US" altLang="zh-CN" sz="2000" b="0" i="0" u="none" strike="noStrike" kern="0" cap="none" spc="0" normalizeH="0" baseline="0" noProof="0" dirty="0">
              <a:ln>
                <a:noFill/>
              </a:ln>
              <a:solidFill>
                <a:srgbClr val="000000"/>
              </a:solidFill>
              <a:effectLst/>
              <a:uLnTx/>
              <a:uFillTx/>
            </a:endParaRPr>
          </a:p>
        </p:txBody>
      </p:sp>
      <p:grpSp>
        <p:nvGrpSpPr>
          <p:cNvPr id="44" name="组合 43">
            <a:extLst>
              <a:ext uri="{FF2B5EF4-FFF2-40B4-BE49-F238E27FC236}">
                <a16:creationId xmlns:a16="http://schemas.microsoft.com/office/drawing/2014/main" id="{8D9283E3-ECC4-A2A0-A6D8-92DD063FA100}"/>
              </a:ext>
            </a:extLst>
          </p:cNvPr>
          <p:cNvGrpSpPr/>
          <p:nvPr/>
        </p:nvGrpSpPr>
        <p:grpSpPr>
          <a:xfrm>
            <a:off x="89334" y="2205816"/>
            <a:ext cx="1849123" cy="3782793"/>
            <a:chOff x="89334" y="2205816"/>
            <a:chExt cx="1849123" cy="3782793"/>
          </a:xfrm>
        </p:grpSpPr>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22" name="文本框 21">
              <a:extLst>
                <a:ext uri="{FF2B5EF4-FFF2-40B4-BE49-F238E27FC236}">
                  <a16:creationId xmlns:a16="http://schemas.microsoft.com/office/drawing/2014/main" id="{C04EAD2E-1DE5-850F-13E3-C4DC9C3EB895}"/>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grpSp>
      <p:sp>
        <p:nvSpPr>
          <p:cNvPr id="23" name="文本框 22">
            <a:extLst>
              <a:ext uri="{FF2B5EF4-FFF2-40B4-BE49-F238E27FC236}">
                <a16:creationId xmlns:a16="http://schemas.microsoft.com/office/drawing/2014/main" id="{8278FC1F-4EDE-3150-49BC-F46AA720A558}"/>
              </a:ext>
            </a:extLst>
          </p:cNvPr>
          <p:cNvSpPr txBox="1"/>
          <p:nvPr/>
        </p:nvSpPr>
        <p:spPr>
          <a:xfrm>
            <a:off x="8583321" y="129943"/>
            <a:ext cx="2940021"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自适应机械臂平台</a:t>
            </a:r>
            <a:endParaRPr lang="en-US" altLang="zh-CN" sz="2000" b="1" dirty="0">
              <a:latin typeface="华文中宋" panose="02010600040101010101" pitchFamily="2" charset="-122"/>
              <a:ea typeface="华文中宋" panose="02010600040101010101" pitchFamily="2" charset="-122"/>
              <a:cs typeface="+mn-ea"/>
              <a:sym typeface="+mn-lt"/>
            </a:endParaRPr>
          </a:p>
        </p:txBody>
      </p:sp>
      <p:pic>
        <p:nvPicPr>
          <p:cNvPr id="1026" name="Picture 2">
            <a:extLst>
              <a:ext uri="{FF2B5EF4-FFF2-40B4-BE49-F238E27FC236}">
                <a16:creationId xmlns:a16="http://schemas.microsoft.com/office/drawing/2014/main" id="{7517BDB0-2814-1A42-C978-DC40C275DC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238" t="25682" r="17029" b="11434"/>
          <a:stretch/>
        </p:blipFill>
        <p:spPr bwMode="auto">
          <a:xfrm>
            <a:off x="2440998" y="5187763"/>
            <a:ext cx="2560749" cy="1468472"/>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grpSp>
        <p:nvGrpSpPr>
          <p:cNvPr id="26" name="组合 25">
            <a:extLst>
              <a:ext uri="{FF2B5EF4-FFF2-40B4-BE49-F238E27FC236}">
                <a16:creationId xmlns:a16="http://schemas.microsoft.com/office/drawing/2014/main" id="{A6375ECB-8F4D-83EA-55DF-608D921F9A22}"/>
              </a:ext>
            </a:extLst>
          </p:cNvPr>
          <p:cNvGrpSpPr/>
          <p:nvPr/>
        </p:nvGrpSpPr>
        <p:grpSpPr>
          <a:xfrm>
            <a:off x="2448474" y="4370397"/>
            <a:ext cx="2553274" cy="1040583"/>
            <a:chOff x="5198155" y="4984932"/>
            <a:chExt cx="3533344" cy="808053"/>
          </a:xfrm>
          <a:solidFill>
            <a:srgbClr val="203864"/>
          </a:solidFill>
        </p:grpSpPr>
        <p:sp>
          <p:nvSpPr>
            <p:cNvPr id="27" name="圆角矩形 10">
              <a:extLst>
                <a:ext uri="{FF2B5EF4-FFF2-40B4-BE49-F238E27FC236}">
                  <a16:creationId xmlns:a16="http://schemas.microsoft.com/office/drawing/2014/main" id="{3301F603-D225-4BCF-6916-824C9346CF15}"/>
                </a:ext>
              </a:extLst>
            </p:cNvPr>
            <p:cNvSpPr/>
            <p:nvPr/>
          </p:nvSpPr>
          <p:spPr>
            <a:xfrm>
              <a:off x="5198155" y="4984932"/>
              <a:ext cx="3533344" cy="545578"/>
            </a:xfrm>
            <a:prstGeom prst="roundRect">
              <a:avLst>
                <a:gd name="adj" fmla="val 5807"/>
              </a:avLst>
            </a:prstGeom>
            <a:grpFill/>
            <a:ln w="12700" cap="flat" cmpd="sng" algn="ctr">
              <a:no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8" name="内容占位符 16">
              <a:extLst>
                <a:ext uri="{FF2B5EF4-FFF2-40B4-BE49-F238E27FC236}">
                  <a16:creationId xmlns:a16="http://schemas.microsoft.com/office/drawing/2014/main" id="{DF6115FE-1242-63A6-9F2A-C04925426126}"/>
                </a:ext>
              </a:extLst>
            </p:cNvPr>
            <p:cNvSpPr txBox="1">
              <a:spLocks/>
            </p:cNvSpPr>
            <p:nvPr/>
          </p:nvSpPr>
          <p:spPr>
            <a:xfrm>
              <a:off x="5244673" y="5074070"/>
              <a:ext cx="3362956" cy="718915"/>
            </a:xfrm>
            <a:prstGeom prst="rect">
              <a:avLst/>
            </a:prstGeom>
            <a:noFill/>
          </p:spPr>
          <p:txBody>
            <a:bodyPr vert="horz" lIns="91440" tIns="45720" rIns="91440" bIns="45720" rtlCol="0">
              <a:normAutofit/>
            </a:bodyPr>
            <a:lstStyle>
              <a:lvl1pPr marL="457200" indent="-457200" algn="l" defTabSz="914400" rtl="0" eaLnBrk="1" latinLnBrk="0" hangingPunct="1">
                <a:lnSpc>
                  <a:spcPct val="12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800100" indent="-342900" algn="l" defTabSz="914400" rtl="0" eaLnBrk="1" latinLnBrk="0" hangingPunct="1">
                <a:lnSpc>
                  <a:spcPct val="120000"/>
                </a:lnSpc>
                <a:spcBef>
                  <a:spcPts val="500"/>
                </a:spcBef>
                <a:spcAft>
                  <a:spcPts val="600"/>
                </a:spcAft>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120000"/>
                </a:lnSpc>
                <a:spcBef>
                  <a:spcPts val="500"/>
                </a:spcBef>
                <a:spcAft>
                  <a:spcPts val="600"/>
                </a:spcAft>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120000"/>
                </a:lnSpc>
                <a:spcBef>
                  <a:spcPts val="500"/>
                </a:spcBef>
                <a:spcAft>
                  <a:spcPts val="600"/>
                </a:spcAft>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120000"/>
                </a:lnSpc>
                <a:spcBef>
                  <a:spcPts val="50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Arial"/>
                  <a:ea typeface="微软雅黑"/>
                  <a:cs typeface="+mn-cs"/>
                </a:rPr>
                <a:t>触觉</a:t>
              </a:r>
              <a:r>
                <a:rPr kumimoji="0" lang="en-US" altLang="zh-CN" sz="2400" b="1" i="0" u="none" strike="noStrike" kern="1200" cap="none" spc="0" normalizeH="0" baseline="0" noProof="0" dirty="0">
                  <a:ln>
                    <a:noFill/>
                  </a:ln>
                  <a:solidFill>
                    <a:srgbClr val="FFFFFF"/>
                  </a:solidFill>
                  <a:effectLst/>
                  <a:uLnTx/>
                  <a:uFillTx/>
                  <a:latin typeface="Arial"/>
                  <a:ea typeface="微软雅黑"/>
                  <a:cs typeface="+mn-cs"/>
                </a:rPr>
                <a:t>/</a:t>
              </a:r>
              <a:r>
                <a:rPr kumimoji="0" lang="zh-CN" altLang="en-US" sz="2400" b="1" i="0" u="none" strike="noStrike" kern="1200" cap="none" spc="0" normalizeH="0" baseline="0" noProof="0" dirty="0">
                  <a:ln>
                    <a:noFill/>
                  </a:ln>
                  <a:solidFill>
                    <a:srgbClr val="FFFFFF"/>
                  </a:solidFill>
                  <a:effectLst/>
                  <a:uLnTx/>
                  <a:uFillTx/>
                  <a:latin typeface="Arial"/>
                  <a:ea typeface="微软雅黑"/>
                  <a:cs typeface="+mn-cs"/>
                </a:rPr>
                <a:t>测力传感器</a:t>
              </a:r>
            </a:p>
          </p:txBody>
        </p:sp>
      </p:grpSp>
      <p:grpSp>
        <p:nvGrpSpPr>
          <p:cNvPr id="36" name="组合 35">
            <a:extLst>
              <a:ext uri="{FF2B5EF4-FFF2-40B4-BE49-F238E27FC236}">
                <a16:creationId xmlns:a16="http://schemas.microsoft.com/office/drawing/2014/main" id="{3B863C97-5300-162D-1BA6-D55AA36E332F}"/>
              </a:ext>
            </a:extLst>
          </p:cNvPr>
          <p:cNvGrpSpPr/>
          <p:nvPr/>
        </p:nvGrpSpPr>
        <p:grpSpPr>
          <a:xfrm>
            <a:off x="2440998" y="1152534"/>
            <a:ext cx="2525779" cy="1040583"/>
            <a:chOff x="5198155" y="4984932"/>
            <a:chExt cx="3495295" cy="808053"/>
          </a:xfrm>
          <a:solidFill>
            <a:srgbClr val="203864"/>
          </a:solidFill>
        </p:grpSpPr>
        <p:sp>
          <p:nvSpPr>
            <p:cNvPr id="39" name="圆角矩形 10">
              <a:extLst>
                <a:ext uri="{FF2B5EF4-FFF2-40B4-BE49-F238E27FC236}">
                  <a16:creationId xmlns:a16="http://schemas.microsoft.com/office/drawing/2014/main" id="{943A6C4E-01F6-64E2-963A-B9B81438E415}"/>
                </a:ext>
              </a:extLst>
            </p:cNvPr>
            <p:cNvSpPr/>
            <p:nvPr/>
          </p:nvSpPr>
          <p:spPr>
            <a:xfrm>
              <a:off x="5198155" y="4984932"/>
              <a:ext cx="3495295" cy="808053"/>
            </a:xfrm>
            <a:prstGeom prst="roundRect">
              <a:avLst>
                <a:gd name="adj" fmla="val 5807"/>
              </a:avLst>
            </a:prstGeom>
            <a:grpFill/>
            <a:ln w="12700" cap="flat" cmpd="sng" algn="ctr">
              <a:no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0" name="内容占位符 16">
              <a:extLst>
                <a:ext uri="{FF2B5EF4-FFF2-40B4-BE49-F238E27FC236}">
                  <a16:creationId xmlns:a16="http://schemas.microsoft.com/office/drawing/2014/main" id="{CEA6834A-A348-FE80-18E6-C8C62A511E01}"/>
                </a:ext>
              </a:extLst>
            </p:cNvPr>
            <p:cNvSpPr txBox="1">
              <a:spLocks/>
            </p:cNvSpPr>
            <p:nvPr/>
          </p:nvSpPr>
          <p:spPr>
            <a:xfrm>
              <a:off x="5244673" y="5074070"/>
              <a:ext cx="3362956" cy="718915"/>
            </a:xfrm>
            <a:prstGeom prst="rect">
              <a:avLst/>
            </a:prstGeom>
            <a:noFill/>
          </p:spPr>
          <p:txBody>
            <a:bodyPr vert="horz" lIns="91440" tIns="45720" rIns="91440" bIns="45720" rtlCol="0">
              <a:normAutofit/>
            </a:bodyPr>
            <a:lstStyle>
              <a:lvl1pPr marL="457200" indent="-457200" algn="l" defTabSz="914400" rtl="0" eaLnBrk="1" latinLnBrk="0" hangingPunct="1">
                <a:lnSpc>
                  <a:spcPct val="120000"/>
                </a:lnSpc>
                <a:spcBef>
                  <a:spcPts val="1000"/>
                </a:spcBef>
                <a:spcAft>
                  <a:spcPts val="600"/>
                </a:spcAft>
                <a:buFont typeface="Arial" panose="020B0604020202020204" pitchFamily="34" charset="0"/>
                <a:buChar char="•"/>
                <a:defRPr sz="2800" kern="1200">
                  <a:solidFill>
                    <a:schemeClr val="tx1"/>
                  </a:solidFill>
                  <a:latin typeface="+mn-lt"/>
                  <a:ea typeface="+mn-ea"/>
                  <a:cs typeface="+mn-cs"/>
                </a:defRPr>
              </a:lvl1pPr>
              <a:lvl2pPr marL="800100" indent="-342900" algn="l" defTabSz="914400" rtl="0" eaLnBrk="1" latinLnBrk="0" hangingPunct="1">
                <a:lnSpc>
                  <a:spcPct val="120000"/>
                </a:lnSpc>
                <a:spcBef>
                  <a:spcPts val="500"/>
                </a:spcBef>
                <a:spcAft>
                  <a:spcPts val="600"/>
                </a:spcAft>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120000"/>
                </a:lnSpc>
                <a:spcBef>
                  <a:spcPts val="500"/>
                </a:spcBef>
                <a:spcAft>
                  <a:spcPts val="600"/>
                </a:spcAft>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120000"/>
                </a:lnSpc>
                <a:spcBef>
                  <a:spcPts val="500"/>
                </a:spcBef>
                <a:spcAft>
                  <a:spcPts val="600"/>
                </a:spcAft>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120000"/>
                </a:lnSpc>
                <a:spcBef>
                  <a:spcPts val="50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FFFFFF"/>
                  </a:solidFill>
                  <a:effectLst/>
                  <a:uLnTx/>
                  <a:uFillTx/>
                  <a:latin typeface="Arial"/>
                  <a:ea typeface="微软雅黑"/>
                  <a:cs typeface="+mn-cs"/>
                </a:rPr>
                <a:t>NVIDIA Jetson</a:t>
              </a:r>
              <a:r>
                <a:rPr kumimoji="0" lang="zh-CN" altLang="en-US" sz="2400" b="1" i="0" u="none" strike="noStrike" kern="1200" cap="none" spc="0" normalizeH="0" baseline="0" noProof="0" dirty="0">
                  <a:ln>
                    <a:noFill/>
                  </a:ln>
                  <a:solidFill>
                    <a:srgbClr val="FFFFFF"/>
                  </a:solidFill>
                  <a:effectLst/>
                  <a:uLnTx/>
                  <a:uFillTx/>
                  <a:latin typeface="Arial"/>
                  <a:ea typeface="微软雅黑"/>
                  <a:cs typeface="+mn-cs"/>
                </a:rPr>
                <a:t>开发平台</a:t>
              </a:r>
            </a:p>
          </p:txBody>
        </p:sp>
      </p:grpSp>
      <p:grpSp>
        <p:nvGrpSpPr>
          <p:cNvPr id="45" name="组合 44">
            <a:extLst>
              <a:ext uri="{FF2B5EF4-FFF2-40B4-BE49-F238E27FC236}">
                <a16:creationId xmlns:a16="http://schemas.microsoft.com/office/drawing/2014/main" id="{BB786321-CEB0-575A-7BD5-5B65F037D731}"/>
              </a:ext>
            </a:extLst>
          </p:cNvPr>
          <p:cNvGrpSpPr/>
          <p:nvPr/>
        </p:nvGrpSpPr>
        <p:grpSpPr>
          <a:xfrm>
            <a:off x="5389704" y="5370437"/>
            <a:ext cx="3675349" cy="932071"/>
            <a:chOff x="5389704" y="5370437"/>
            <a:chExt cx="3675349" cy="932071"/>
          </a:xfrm>
        </p:grpSpPr>
        <p:sp>
          <p:nvSpPr>
            <p:cNvPr id="42" name="文本框 41">
              <a:extLst>
                <a:ext uri="{FF2B5EF4-FFF2-40B4-BE49-F238E27FC236}">
                  <a16:creationId xmlns:a16="http://schemas.microsoft.com/office/drawing/2014/main" id="{D8D80B39-C38B-401A-4987-368AF19F2F42}"/>
                </a:ext>
              </a:extLst>
            </p:cNvPr>
            <p:cNvSpPr txBox="1"/>
            <p:nvPr/>
          </p:nvSpPr>
          <p:spPr>
            <a:xfrm>
              <a:off x="5595709" y="5450351"/>
              <a:ext cx="3240006" cy="826124"/>
            </a:xfrm>
            <a:prstGeom prst="rect">
              <a:avLst/>
            </a:prstGeom>
            <a:noFill/>
          </p:spPr>
          <p:txBody>
            <a:bodyPr wrap="square" rtlCol="0">
              <a:spAutoFit/>
            </a:bodyPr>
            <a:lstStyle/>
            <a:p>
              <a:pPr marL="285750" marR="0" lvl="0" indent="-285750" defTabSz="91440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rPr>
                <a:t>重复定位精度</a:t>
              </a:r>
              <a:r>
                <a:rPr kumimoji="0" lang="en-US" altLang="zh-CN" sz="2000" b="0" i="0" u="none" strike="noStrike" kern="0" cap="none" spc="0" normalizeH="0" baseline="0" noProof="0" dirty="0">
                  <a:ln>
                    <a:noFill/>
                  </a:ln>
                  <a:solidFill>
                    <a:srgbClr val="000000"/>
                  </a:solidFill>
                  <a:effectLst/>
                  <a:uLnTx/>
                  <a:uFillTx/>
                </a:rPr>
                <a:t>±0.05mm</a:t>
              </a:r>
            </a:p>
            <a:p>
              <a:pPr marL="285750" marR="0" lvl="0" indent="-285750" defTabSz="91440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rPr>
                <a:t>臂展</a:t>
              </a:r>
              <a:r>
                <a:rPr kumimoji="0" lang="en-US" altLang="zh-CN" sz="2000" b="0" i="0" u="none" strike="noStrike" kern="0" cap="none" spc="0" normalizeH="0" baseline="0" noProof="0" dirty="0">
                  <a:ln>
                    <a:noFill/>
                  </a:ln>
                  <a:solidFill>
                    <a:srgbClr val="000000"/>
                  </a:solidFill>
                  <a:effectLst/>
                  <a:uLnTx/>
                  <a:uFillTx/>
                </a:rPr>
                <a:t>941mm</a:t>
              </a:r>
            </a:p>
          </p:txBody>
        </p:sp>
        <p:sp>
          <p:nvSpPr>
            <p:cNvPr id="43" name="圆角矩形 11">
              <a:extLst>
                <a:ext uri="{FF2B5EF4-FFF2-40B4-BE49-F238E27FC236}">
                  <a16:creationId xmlns:a16="http://schemas.microsoft.com/office/drawing/2014/main" id="{2328A2E8-4767-3BB2-3AAF-74D1C1030C4D}"/>
                </a:ext>
              </a:extLst>
            </p:cNvPr>
            <p:cNvSpPr/>
            <p:nvPr/>
          </p:nvSpPr>
          <p:spPr>
            <a:xfrm>
              <a:off x="5389704" y="5370437"/>
              <a:ext cx="3675349" cy="932071"/>
            </a:xfrm>
            <a:prstGeom prst="roundRect">
              <a:avLst>
                <a:gd name="adj" fmla="val 5807"/>
              </a:avLst>
            </a:prstGeom>
            <a:no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pSp>
    </p:spTree>
    <p:extLst>
      <p:ext uri="{BB962C8B-B14F-4D97-AF65-F5344CB8AC3E}">
        <p14:creationId xmlns:p14="http://schemas.microsoft.com/office/powerpoint/2010/main" val="9837283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5E807B-E021-4FC8-81A6-194C063E7286}"/>
              </a:ext>
            </a:extLst>
          </p:cNvPr>
          <p:cNvGrpSpPr/>
          <p:nvPr/>
        </p:nvGrpSpPr>
        <p:grpSpPr>
          <a:xfrm>
            <a:off x="435259" y="2425955"/>
            <a:ext cx="2688627" cy="1785104"/>
            <a:chOff x="435259" y="2425955"/>
            <a:chExt cx="2688627" cy="1785104"/>
          </a:xfrm>
        </p:grpSpPr>
        <p:sp>
          <p:nvSpPr>
            <p:cNvPr id="7" name="文本框 6">
              <a:extLst>
                <a:ext uri="{FF2B5EF4-FFF2-40B4-BE49-F238E27FC236}">
                  <a16:creationId xmlns:a16="http://schemas.microsoft.com/office/drawing/2014/main" id="{1EDC9AB6-7A40-4AC1-8C94-29AECEE3B432}"/>
                </a:ext>
              </a:extLst>
            </p:cNvPr>
            <p:cNvSpPr txBox="1"/>
            <p:nvPr/>
          </p:nvSpPr>
          <p:spPr>
            <a:xfrm>
              <a:off x="435260" y="2425955"/>
              <a:ext cx="2436094" cy="1200329"/>
            </a:xfrm>
            <a:prstGeom prst="rect">
              <a:avLst/>
            </a:prstGeom>
            <a:noFill/>
          </p:spPr>
          <p:txBody>
            <a:bodyPr wrap="square">
              <a:spAutoFit/>
            </a:bodyPr>
            <a:lstStyle/>
            <a:p>
              <a:pPr algn="just"/>
              <a:r>
                <a:rPr lang="zh-CN" altLang="en-US" sz="7200" dirty="0">
                  <a:solidFill>
                    <a:schemeClr val="bg1"/>
                  </a:solidFill>
                  <a:latin typeface="华文中宋" panose="02010600040101010101" pitchFamily="2" charset="-122"/>
                  <a:ea typeface="华文中宋" panose="02010600040101010101" pitchFamily="2" charset="-122"/>
                  <a:cs typeface="+mn-ea"/>
                  <a:sym typeface="+mn-lt"/>
                </a:rPr>
                <a:t>目 录</a:t>
              </a:r>
            </a:p>
          </p:txBody>
        </p:sp>
        <p:sp>
          <p:nvSpPr>
            <p:cNvPr id="8" name="文本框 7">
              <a:extLst>
                <a:ext uri="{FF2B5EF4-FFF2-40B4-BE49-F238E27FC236}">
                  <a16:creationId xmlns:a16="http://schemas.microsoft.com/office/drawing/2014/main" id="{B7748870-8D2B-42CE-9130-7816195AB468}"/>
                </a:ext>
              </a:extLst>
            </p:cNvPr>
            <p:cNvSpPr txBox="1"/>
            <p:nvPr/>
          </p:nvSpPr>
          <p:spPr>
            <a:xfrm>
              <a:off x="435259" y="3626284"/>
              <a:ext cx="2688627" cy="584775"/>
            </a:xfrm>
            <a:prstGeom prst="rect">
              <a:avLst/>
            </a:prstGeom>
            <a:noFill/>
          </p:spPr>
          <p:txBody>
            <a:bodyPr wrap="square">
              <a:spAutoFit/>
            </a:bodyPr>
            <a:lstStyle/>
            <a:p>
              <a:pPr algn="just"/>
              <a:r>
                <a:rPr lang="en-US" altLang="zh-CN" sz="3200" dirty="0">
                  <a:solidFill>
                    <a:schemeClr val="bg1"/>
                  </a:solidFill>
                  <a:latin typeface="华文中宋" panose="02010600040101010101" pitchFamily="2" charset="-122"/>
                  <a:ea typeface="华文中宋" panose="02010600040101010101" pitchFamily="2" charset="-122"/>
                  <a:cs typeface="+mn-ea"/>
                  <a:sym typeface="+mn-lt"/>
                </a:rPr>
                <a:t>CONTENTS</a:t>
              </a:r>
              <a:endParaRPr lang="zh-CN" altLang="en-US" sz="3200" dirty="0">
                <a:solidFill>
                  <a:schemeClr val="bg1"/>
                </a:solidFill>
                <a:latin typeface="华文中宋" panose="02010600040101010101" pitchFamily="2" charset="-122"/>
                <a:ea typeface="华文中宋" panose="02010600040101010101" pitchFamily="2" charset="-122"/>
                <a:cs typeface="+mn-ea"/>
                <a:sym typeface="+mn-lt"/>
              </a:endParaRPr>
            </a:p>
          </p:txBody>
        </p:sp>
      </p:grpSp>
      <p:grpSp>
        <p:nvGrpSpPr>
          <p:cNvPr id="22" name="组合 21">
            <a:extLst>
              <a:ext uri="{FF2B5EF4-FFF2-40B4-BE49-F238E27FC236}">
                <a16:creationId xmlns:a16="http://schemas.microsoft.com/office/drawing/2014/main" id="{2F4622CD-F06C-4721-B96E-BE8AC8CF82C6}"/>
              </a:ext>
            </a:extLst>
          </p:cNvPr>
          <p:cNvGrpSpPr/>
          <p:nvPr/>
        </p:nvGrpSpPr>
        <p:grpSpPr>
          <a:xfrm>
            <a:off x="6368282" y="1197676"/>
            <a:ext cx="612000" cy="612000"/>
            <a:chOff x="7010399" y="2045140"/>
            <a:chExt cx="587230" cy="609805"/>
          </a:xfrm>
        </p:grpSpPr>
        <p:sp>
          <p:nvSpPr>
            <p:cNvPr id="18" name="矩形: 圆角 17">
              <a:extLst>
                <a:ext uri="{FF2B5EF4-FFF2-40B4-BE49-F238E27FC236}">
                  <a16:creationId xmlns:a16="http://schemas.microsoft.com/office/drawing/2014/main" id="{1475B480-4AF6-4F82-9FF7-5A6F701B481C}"/>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9A22EFEC-1CFE-465B-AB94-237AD39CCC7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1</a:t>
              </a:r>
              <a:endParaRPr lang="zh-CN" altLang="en-US" sz="3200" dirty="0">
                <a:cs typeface="+mn-ea"/>
                <a:sym typeface="+mn-lt"/>
              </a:endParaRPr>
            </a:p>
          </p:txBody>
        </p:sp>
      </p:grpSp>
      <p:grpSp>
        <p:nvGrpSpPr>
          <p:cNvPr id="23" name="组合 22">
            <a:extLst>
              <a:ext uri="{FF2B5EF4-FFF2-40B4-BE49-F238E27FC236}">
                <a16:creationId xmlns:a16="http://schemas.microsoft.com/office/drawing/2014/main" id="{60FD5BA8-7CC4-4BBA-9BCC-6E1C3A3AE34C}"/>
              </a:ext>
            </a:extLst>
          </p:cNvPr>
          <p:cNvGrpSpPr/>
          <p:nvPr/>
        </p:nvGrpSpPr>
        <p:grpSpPr>
          <a:xfrm>
            <a:off x="6372268" y="5048324"/>
            <a:ext cx="612000" cy="612000"/>
            <a:chOff x="7010399" y="2045140"/>
            <a:chExt cx="587230" cy="609805"/>
          </a:xfrm>
        </p:grpSpPr>
        <p:sp>
          <p:nvSpPr>
            <p:cNvPr id="24" name="矩形: 圆角 23">
              <a:extLst>
                <a:ext uri="{FF2B5EF4-FFF2-40B4-BE49-F238E27FC236}">
                  <a16:creationId xmlns:a16="http://schemas.microsoft.com/office/drawing/2014/main" id="{16F6369C-5DFA-405D-93EE-CFBBB0DB0B24}"/>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8E086720-9C37-46B4-A078-6E3463D4EF8B}"/>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5</a:t>
              </a:r>
              <a:endParaRPr lang="zh-CN" altLang="en-US" sz="3200" dirty="0">
                <a:cs typeface="+mn-ea"/>
                <a:sym typeface="+mn-lt"/>
              </a:endParaRPr>
            </a:p>
          </p:txBody>
        </p:sp>
      </p:grpSp>
      <p:grpSp>
        <p:nvGrpSpPr>
          <p:cNvPr id="29" name="组合 28">
            <a:extLst>
              <a:ext uri="{FF2B5EF4-FFF2-40B4-BE49-F238E27FC236}">
                <a16:creationId xmlns:a16="http://schemas.microsoft.com/office/drawing/2014/main" id="{C4C630DB-5ACB-4B8E-BEB2-021F288ADF41}"/>
              </a:ext>
            </a:extLst>
          </p:cNvPr>
          <p:cNvGrpSpPr/>
          <p:nvPr/>
        </p:nvGrpSpPr>
        <p:grpSpPr>
          <a:xfrm>
            <a:off x="6380240" y="2160338"/>
            <a:ext cx="612000" cy="612000"/>
            <a:chOff x="7010399" y="2045140"/>
            <a:chExt cx="587230" cy="609805"/>
          </a:xfrm>
        </p:grpSpPr>
        <p:sp>
          <p:nvSpPr>
            <p:cNvPr id="30" name="矩形: 圆角 29">
              <a:extLst>
                <a:ext uri="{FF2B5EF4-FFF2-40B4-BE49-F238E27FC236}">
                  <a16:creationId xmlns:a16="http://schemas.microsoft.com/office/drawing/2014/main" id="{B15B0C35-A37C-49D3-8B0C-9B83A78A058A}"/>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a:extLst>
                <a:ext uri="{FF2B5EF4-FFF2-40B4-BE49-F238E27FC236}">
                  <a16:creationId xmlns:a16="http://schemas.microsoft.com/office/drawing/2014/main" id="{D4F540DC-FDFF-4205-901C-80536F404420}"/>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2</a:t>
              </a:r>
              <a:endParaRPr lang="zh-CN" altLang="en-US" sz="3200" dirty="0">
                <a:cs typeface="+mn-ea"/>
                <a:sym typeface="+mn-lt"/>
              </a:endParaRPr>
            </a:p>
          </p:txBody>
        </p:sp>
      </p:grpSp>
      <p:grpSp>
        <p:nvGrpSpPr>
          <p:cNvPr id="32" name="组合 31">
            <a:extLst>
              <a:ext uri="{FF2B5EF4-FFF2-40B4-BE49-F238E27FC236}">
                <a16:creationId xmlns:a16="http://schemas.microsoft.com/office/drawing/2014/main" id="{64CB4392-4C36-45C4-AA2D-68ABD25577EB}"/>
              </a:ext>
            </a:extLst>
          </p:cNvPr>
          <p:cNvGrpSpPr/>
          <p:nvPr/>
        </p:nvGrpSpPr>
        <p:grpSpPr>
          <a:xfrm>
            <a:off x="6384226" y="3123000"/>
            <a:ext cx="612000" cy="612000"/>
            <a:chOff x="7010399" y="2045140"/>
            <a:chExt cx="587230" cy="609805"/>
          </a:xfrm>
        </p:grpSpPr>
        <p:sp>
          <p:nvSpPr>
            <p:cNvPr id="33" name="矩形: 圆角 32">
              <a:extLst>
                <a:ext uri="{FF2B5EF4-FFF2-40B4-BE49-F238E27FC236}">
                  <a16:creationId xmlns:a16="http://schemas.microsoft.com/office/drawing/2014/main" id="{C9F927FF-AFCE-44B4-A741-DF921630101B}"/>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D8975A98-5A9B-4157-BD52-4456EEA6AC0C}"/>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3</a:t>
              </a:r>
              <a:endParaRPr lang="zh-CN" altLang="en-US" sz="3200" dirty="0">
                <a:cs typeface="+mn-ea"/>
                <a:sym typeface="+mn-lt"/>
              </a:endParaRPr>
            </a:p>
          </p:txBody>
        </p:sp>
      </p:grpSp>
      <p:grpSp>
        <p:nvGrpSpPr>
          <p:cNvPr id="35" name="组合 34">
            <a:extLst>
              <a:ext uri="{FF2B5EF4-FFF2-40B4-BE49-F238E27FC236}">
                <a16:creationId xmlns:a16="http://schemas.microsoft.com/office/drawing/2014/main" id="{F09616D3-71D5-4506-8E86-45E7F2EC6CA3}"/>
              </a:ext>
            </a:extLst>
          </p:cNvPr>
          <p:cNvGrpSpPr/>
          <p:nvPr/>
        </p:nvGrpSpPr>
        <p:grpSpPr>
          <a:xfrm>
            <a:off x="6376254" y="4085662"/>
            <a:ext cx="612000" cy="612000"/>
            <a:chOff x="7010399" y="2045140"/>
            <a:chExt cx="587230" cy="609805"/>
          </a:xfrm>
        </p:grpSpPr>
        <p:sp>
          <p:nvSpPr>
            <p:cNvPr id="36" name="矩形: 圆角 35">
              <a:extLst>
                <a:ext uri="{FF2B5EF4-FFF2-40B4-BE49-F238E27FC236}">
                  <a16:creationId xmlns:a16="http://schemas.microsoft.com/office/drawing/2014/main" id="{AA2C4F45-050D-4A3E-904B-E27AC8FC93CE}"/>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文本框 36">
              <a:extLst>
                <a:ext uri="{FF2B5EF4-FFF2-40B4-BE49-F238E27FC236}">
                  <a16:creationId xmlns:a16="http://schemas.microsoft.com/office/drawing/2014/main" id="{A92B0D04-1E05-4DF9-B9A5-8A343D61B1C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4</a:t>
              </a:r>
              <a:endParaRPr lang="zh-CN" altLang="en-US" sz="3200" dirty="0">
                <a:cs typeface="+mn-ea"/>
                <a:sym typeface="+mn-lt"/>
              </a:endParaRPr>
            </a:p>
          </p:txBody>
        </p:sp>
      </p:grpSp>
      <p:sp>
        <p:nvSpPr>
          <p:cNvPr id="39" name="文本框 38">
            <a:extLst>
              <a:ext uri="{FF2B5EF4-FFF2-40B4-BE49-F238E27FC236}">
                <a16:creationId xmlns:a16="http://schemas.microsoft.com/office/drawing/2014/main" id="{BD91D239-096D-4F51-A430-A9912B9F4747}"/>
              </a:ext>
            </a:extLst>
          </p:cNvPr>
          <p:cNvSpPr txBox="1"/>
          <p:nvPr/>
        </p:nvSpPr>
        <p:spPr>
          <a:xfrm>
            <a:off x="7248759" y="1197675"/>
            <a:ext cx="3716089"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背景与目标</a:t>
            </a:r>
          </a:p>
        </p:txBody>
      </p:sp>
      <p:sp>
        <p:nvSpPr>
          <p:cNvPr id="40" name="文本框 39">
            <a:extLst>
              <a:ext uri="{FF2B5EF4-FFF2-40B4-BE49-F238E27FC236}">
                <a16:creationId xmlns:a16="http://schemas.microsoft.com/office/drawing/2014/main" id="{A802BF82-37BD-433C-AE78-AB71D8A792C2}"/>
              </a:ext>
            </a:extLst>
          </p:cNvPr>
          <p:cNvSpPr txBox="1"/>
          <p:nvPr/>
        </p:nvSpPr>
        <p:spPr>
          <a:xfrm>
            <a:off x="7248759" y="2168205"/>
            <a:ext cx="3885966"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项目需求与设计规范</a:t>
            </a:r>
          </a:p>
        </p:txBody>
      </p:sp>
      <p:sp>
        <p:nvSpPr>
          <p:cNvPr id="41" name="文本框 40">
            <a:extLst>
              <a:ext uri="{FF2B5EF4-FFF2-40B4-BE49-F238E27FC236}">
                <a16:creationId xmlns:a16="http://schemas.microsoft.com/office/drawing/2014/main" id="{07212F57-F48F-456E-A11E-59CA277F9216}"/>
              </a:ext>
            </a:extLst>
          </p:cNvPr>
          <p:cNvSpPr txBox="1"/>
          <p:nvPr/>
        </p:nvSpPr>
        <p:spPr>
          <a:xfrm>
            <a:off x="7248759" y="3138735"/>
            <a:ext cx="3350330"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概念设计方案</a:t>
            </a:r>
          </a:p>
        </p:txBody>
      </p:sp>
      <p:sp>
        <p:nvSpPr>
          <p:cNvPr id="42" name="文本框 41">
            <a:extLst>
              <a:ext uri="{FF2B5EF4-FFF2-40B4-BE49-F238E27FC236}">
                <a16:creationId xmlns:a16="http://schemas.microsoft.com/office/drawing/2014/main" id="{A193B7FE-EEDF-4514-BCDC-0905ADB574A0}"/>
              </a:ext>
            </a:extLst>
          </p:cNvPr>
          <p:cNvSpPr txBox="1"/>
          <p:nvPr/>
        </p:nvSpPr>
        <p:spPr>
          <a:xfrm>
            <a:off x="7248758" y="4108297"/>
            <a:ext cx="4595579"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分工与进度计划</a:t>
            </a:r>
          </a:p>
        </p:txBody>
      </p:sp>
      <p:sp>
        <p:nvSpPr>
          <p:cNvPr id="43" name="文本框 42">
            <a:extLst>
              <a:ext uri="{FF2B5EF4-FFF2-40B4-BE49-F238E27FC236}">
                <a16:creationId xmlns:a16="http://schemas.microsoft.com/office/drawing/2014/main" id="{52F82E8F-D5E2-4B12-875E-BF6A898411BC}"/>
              </a:ext>
            </a:extLst>
          </p:cNvPr>
          <p:cNvSpPr txBox="1"/>
          <p:nvPr/>
        </p:nvSpPr>
        <p:spPr>
          <a:xfrm>
            <a:off x="7248759" y="5077859"/>
            <a:ext cx="3350330"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预期成果</a:t>
            </a:r>
          </a:p>
        </p:txBody>
      </p:sp>
      <p:grpSp>
        <p:nvGrpSpPr>
          <p:cNvPr id="47" name="组合 46">
            <a:extLst>
              <a:ext uri="{FF2B5EF4-FFF2-40B4-BE49-F238E27FC236}">
                <a16:creationId xmlns:a16="http://schemas.microsoft.com/office/drawing/2014/main" id="{5788A836-3C40-4D59-9789-F19059926958}"/>
              </a:ext>
            </a:extLst>
          </p:cNvPr>
          <p:cNvGrpSpPr/>
          <p:nvPr/>
        </p:nvGrpSpPr>
        <p:grpSpPr>
          <a:xfrm>
            <a:off x="5027765" y="1052335"/>
            <a:ext cx="648000" cy="648000"/>
            <a:chOff x="4468159" y="1345024"/>
            <a:chExt cx="648000" cy="648000"/>
          </a:xfrm>
          <a:solidFill>
            <a:srgbClr val="A91015"/>
          </a:solidFill>
        </p:grpSpPr>
        <p:sp>
          <p:nvSpPr>
            <p:cNvPr id="45" name="泪滴形 44">
              <a:extLst>
                <a:ext uri="{FF2B5EF4-FFF2-40B4-BE49-F238E27FC236}">
                  <a16:creationId xmlns:a16="http://schemas.microsoft.com/office/drawing/2014/main" id="{3533D27F-2E1B-49F8-B14A-77413FF24677}"/>
                </a:ext>
              </a:extLst>
            </p:cNvPr>
            <p:cNvSpPr/>
            <p:nvPr/>
          </p:nvSpPr>
          <p:spPr>
            <a:xfrm rot="8093212">
              <a:off x="4468159" y="1345024"/>
              <a:ext cx="648000" cy="648000"/>
            </a:xfrm>
            <a:prstGeom prst="teardrop">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3F509ED7-E0CC-48D7-A37E-3A67193085BA}"/>
                </a:ext>
              </a:extLst>
            </p:cNvPr>
            <p:cNvSpPr/>
            <p:nvPr/>
          </p:nvSpPr>
          <p:spPr>
            <a:xfrm>
              <a:off x="4540159" y="1417024"/>
              <a:ext cx="504000" cy="50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20169589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2" name="TextBox 98">
            <a:extLst>
              <a:ext uri="{FF2B5EF4-FFF2-40B4-BE49-F238E27FC236}">
                <a16:creationId xmlns:a16="http://schemas.microsoft.com/office/drawing/2014/main" id="{2AF6B63B-7871-70CF-AEDD-FF11E6222531}"/>
              </a:ext>
            </a:extLst>
          </p:cNvPr>
          <p:cNvSpPr txBox="1"/>
          <p:nvPr/>
        </p:nvSpPr>
        <p:spPr>
          <a:xfrm>
            <a:off x="2218360" y="1081253"/>
            <a:ext cx="5911227"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zh-CN"/>
            </a:defPPr>
            <a:lvl1pPr>
              <a:defRPr sz="1600" b="1">
                <a:solidFill>
                  <a:srgbClr val="EE974A"/>
                </a:solidFill>
                <a:latin typeface="微软雅黑" pitchFamily="34" charset="-122"/>
                <a:ea typeface="微软雅黑" pitchFamily="34" charset="-122"/>
              </a:defRPr>
            </a:lvl1pPr>
          </a:lstStyle>
          <a:p>
            <a:r>
              <a:rPr lang="zh-CN" altLang="en-US" sz="2800" dirty="0">
                <a:ln/>
                <a:solidFill>
                  <a:srgbClr val="203864"/>
                </a:solidFill>
                <a:latin typeface="微软雅黑"/>
                <a:ea typeface="微软雅黑"/>
              </a:rPr>
              <a:t>机械臂轨迹规划</a:t>
            </a:r>
            <a:r>
              <a:rPr lang="en-US" altLang="zh-CN" sz="2800" dirty="0">
                <a:ln/>
                <a:solidFill>
                  <a:srgbClr val="203864"/>
                </a:solidFill>
                <a:latin typeface="微软雅黑"/>
                <a:ea typeface="微软雅黑"/>
              </a:rPr>
              <a:t>	  </a:t>
            </a:r>
            <a:r>
              <a:rPr lang="en-US" altLang="zh-CN" sz="2800" dirty="0" err="1">
                <a:ln/>
                <a:solidFill>
                  <a:schemeClr val="accent1">
                    <a:lumMod val="50000"/>
                  </a:schemeClr>
                </a:solidFill>
                <a:latin typeface="微软雅黑"/>
                <a:ea typeface="微软雅黑"/>
              </a:rPr>
              <a:t>cuRobo</a:t>
            </a:r>
            <a:endParaRPr lang="en-US" altLang="zh-CN" sz="2800" b="0" baseline="50000" dirty="0">
              <a:ln/>
              <a:solidFill>
                <a:schemeClr val="accent1">
                  <a:lumMod val="50000"/>
                </a:schemeClr>
              </a:solidFill>
              <a:latin typeface="微软雅黑"/>
              <a:ea typeface="微软雅黑"/>
            </a:endParaRPr>
          </a:p>
        </p:txBody>
      </p:sp>
      <p:pic>
        <p:nvPicPr>
          <p:cNvPr id="3" name="图片 2">
            <a:extLst>
              <a:ext uri="{FF2B5EF4-FFF2-40B4-BE49-F238E27FC236}">
                <a16:creationId xmlns:a16="http://schemas.microsoft.com/office/drawing/2014/main" id="{2748732C-1A5A-184B-187C-919F1708C4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4573" y="4351094"/>
            <a:ext cx="9398225" cy="2312885"/>
          </a:xfrm>
          <a:prstGeom prst="rect">
            <a:avLst/>
          </a:prstGeom>
        </p:spPr>
      </p:pic>
      <p:sp>
        <p:nvSpPr>
          <p:cNvPr id="22" name="文本框 21">
            <a:extLst>
              <a:ext uri="{FF2B5EF4-FFF2-40B4-BE49-F238E27FC236}">
                <a16:creationId xmlns:a16="http://schemas.microsoft.com/office/drawing/2014/main" id="{34260166-FD88-3E68-75D5-367200C06005}"/>
              </a:ext>
            </a:extLst>
          </p:cNvPr>
          <p:cNvSpPr txBox="1"/>
          <p:nvPr/>
        </p:nvSpPr>
        <p:spPr>
          <a:xfrm>
            <a:off x="2227986" y="-65276"/>
            <a:ext cx="5415827"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机械臂轨迹规划和持续学习</a:t>
            </a:r>
          </a:p>
        </p:txBody>
      </p:sp>
      <p:sp>
        <p:nvSpPr>
          <p:cNvPr id="10" name="文本框 9">
            <a:extLst>
              <a:ext uri="{FF2B5EF4-FFF2-40B4-BE49-F238E27FC236}">
                <a16:creationId xmlns:a16="http://schemas.microsoft.com/office/drawing/2014/main" id="{4812B0F2-7957-DC6D-D173-DC464960B892}"/>
              </a:ext>
            </a:extLst>
          </p:cNvPr>
          <p:cNvSpPr txBox="1"/>
          <p:nvPr/>
        </p:nvSpPr>
        <p:spPr>
          <a:xfrm>
            <a:off x="7643878" y="143755"/>
            <a:ext cx="4548122"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轨迹规划</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智能抓取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持续学习</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
        <p:nvSpPr>
          <p:cNvPr id="23" name="文本框 22">
            <a:extLst>
              <a:ext uri="{FF2B5EF4-FFF2-40B4-BE49-F238E27FC236}">
                <a16:creationId xmlns:a16="http://schemas.microsoft.com/office/drawing/2014/main" id="{55887FF2-8EAE-8138-AF49-8A3E41074933}"/>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
        <p:nvSpPr>
          <p:cNvPr id="25" name="矩形: 圆角 24">
            <a:extLst>
              <a:ext uri="{FF2B5EF4-FFF2-40B4-BE49-F238E27FC236}">
                <a16:creationId xmlns:a16="http://schemas.microsoft.com/office/drawing/2014/main" id="{E2BC5860-E099-3EE6-0644-EF18410F00EB}"/>
              </a:ext>
            </a:extLst>
          </p:cNvPr>
          <p:cNvSpPr/>
          <p:nvPr/>
        </p:nvSpPr>
        <p:spPr>
          <a:xfrm>
            <a:off x="2374573" y="2979203"/>
            <a:ext cx="9398225" cy="1162540"/>
          </a:xfrm>
          <a:prstGeom prst="roundRect">
            <a:avLst>
              <a:gd name="adj" fmla="val 4844"/>
            </a:avLst>
          </a:prstGeom>
          <a:gradFill>
            <a:gsLst>
              <a:gs pos="86000">
                <a:schemeClr val="accent1">
                  <a:lumMod val="40000"/>
                  <a:lumOff val="60000"/>
                  <a:alpha val="17000"/>
                </a:schemeClr>
              </a:gs>
              <a:gs pos="14000">
                <a:schemeClr val="accent1">
                  <a:lumMod val="60000"/>
                  <a:lumOff val="40000"/>
                  <a:alpha val="22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sp>
        <p:nvSpPr>
          <p:cNvPr id="26" name="文本框 25">
            <a:extLst>
              <a:ext uri="{FF2B5EF4-FFF2-40B4-BE49-F238E27FC236}">
                <a16:creationId xmlns:a16="http://schemas.microsoft.com/office/drawing/2014/main" id="{9D97598D-06A2-4F2F-3085-278CBF71492D}"/>
              </a:ext>
            </a:extLst>
          </p:cNvPr>
          <p:cNvSpPr txBox="1"/>
          <p:nvPr/>
        </p:nvSpPr>
        <p:spPr>
          <a:xfrm>
            <a:off x="5820418" y="3051322"/>
            <a:ext cx="5626299" cy="954107"/>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平均</a:t>
            </a:r>
            <a:r>
              <a:rPr lang="en-US" altLang="zh-CN" sz="2800" b="1" dirty="0">
                <a:gradFill>
                  <a:gsLst>
                    <a:gs pos="0">
                      <a:schemeClr val="accent1">
                        <a:lumMod val="75000"/>
                      </a:schemeClr>
                    </a:gs>
                    <a:gs pos="57000">
                      <a:srgbClr val="6666FF"/>
                    </a:gs>
                  </a:gsLst>
                  <a:lin ang="2700000" scaled="0"/>
                </a:gradFill>
              </a:rPr>
              <a:t>23</a:t>
            </a:r>
            <a:r>
              <a:rPr lang="zh-CN" altLang="en-US" sz="2000" dirty="0"/>
              <a:t>毫秒内 生成无碰撞路径</a:t>
            </a:r>
            <a:endParaRPr lang="en-US" altLang="zh-CN" sz="2000" dirty="0"/>
          </a:p>
          <a:p>
            <a:pPr marL="342900" indent="-342900">
              <a:buFont typeface="Arial" panose="020B0604020202020204" pitchFamily="34" charset="0"/>
              <a:buChar char="•"/>
            </a:pPr>
            <a:r>
              <a:rPr lang="zh-CN" altLang="en-US" sz="2000" dirty="0"/>
              <a:t>比现有</a:t>
            </a:r>
            <a:r>
              <a:rPr lang="en-US" altLang="zh-CN" sz="2000" dirty="0"/>
              <a:t>SOTA </a:t>
            </a:r>
            <a:r>
              <a:rPr lang="en-US" altLang="zh-CN" sz="2000" b="1" dirty="0"/>
              <a:t>RRT Connect </a:t>
            </a:r>
            <a:r>
              <a:rPr lang="zh-CN" altLang="en-US" sz="2000" dirty="0"/>
              <a:t>实现快</a:t>
            </a:r>
            <a:r>
              <a:rPr kumimoji="0" lang="en-US" altLang="zh-CN" sz="2800" b="1" i="0" u="none" strike="noStrike" kern="1200" cap="none" spc="0" normalizeH="0" baseline="0" noProof="0" dirty="0">
                <a:ln>
                  <a:noFill/>
                </a:ln>
                <a:gradFill>
                  <a:gsLst>
                    <a:gs pos="0">
                      <a:srgbClr val="4472C4">
                        <a:lumMod val="75000"/>
                      </a:srgbClr>
                    </a:gs>
                    <a:gs pos="57000">
                      <a:srgbClr val="6666FF"/>
                    </a:gs>
                  </a:gsLst>
                  <a:lin ang="2700000" scaled="0"/>
                </a:gradFill>
                <a:effectLst/>
                <a:uLnTx/>
                <a:uFillTx/>
                <a:latin typeface="Arial"/>
                <a:ea typeface="微软雅黑"/>
                <a:cs typeface="+mn-cs"/>
              </a:rPr>
              <a:t>28</a:t>
            </a:r>
            <a:r>
              <a:rPr lang="zh-CN" altLang="en-US" sz="2000" dirty="0"/>
              <a:t>倍</a:t>
            </a:r>
            <a:endParaRPr lang="en-US" altLang="zh-CN" sz="2000" dirty="0"/>
          </a:p>
        </p:txBody>
      </p:sp>
      <p:sp>
        <p:nvSpPr>
          <p:cNvPr id="27" name="矩形: 圆角 26">
            <a:extLst>
              <a:ext uri="{FF2B5EF4-FFF2-40B4-BE49-F238E27FC236}">
                <a16:creationId xmlns:a16="http://schemas.microsoft.com/office/drawing/2014/main" id="{1A4D1E77-F86B-DDFE-0C33-BAA85542B0FC}"/>
              </a:ext>
            </a:extLst>
          </p:cNvPr>
          <p:cNvSpPr/>
          <p:nvPr/>
        </p:nvSpPr>
        <p:spPr>
          <a:xfrm>
            <a:off x="2603002" y="3136409"/>
            <a:ext cx="2886038" cy="521352"/>
          </a:xfrm>
          <a:prstGeom prst="roundRect">
            <a:avLst>
              <a:gd name="adj" fmla="val 50000"/>
            </a:avLst>
          </a:prstGeom>
          <a:gradFill>
            <a:gsLst>
              <a:gs pos="1000">
                <a:schemeClr val="tx2">
                  <a:lumMod val="60000"/>
                  <a:lumOff val="40000"/>
                </a:schemeClr>
              </a:gs>
              <a:gs pos="57000">
                <a:srgbClr val="203864">
                  <a:alpha val="89000"/>
                </a:srgbClr>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n-ea"/>
                <a:cs typeface="+mn-cs"/>
              </a:rPr>
              <a:t>并行几何规划器</a:t>
            </a:r>
          </a:p>
        </p:txBody>
      </p:sp>
      <p:sp>
        <p:nvSpPr>
          <p:cNvPr id="36" name="矩形: 圆角 35">
            <a:extLst>
              <a:ext uri="{FF2B5EF4-FFF2-40B4-BE49-F238E27FC236}">
                <a16:creationId xmlns:a16="http://schemas.microsoft.com/office/drawing/2014/main" id="{FEF6450B-98B6-AB0E-52F2-BEEC6A7086DA}"/>
              </a:ext>
            </a:extLst>
          </p:cNvPr>
          <p:cNvSpPr/>
          <p:nvPr/>
        </p:nvSpPr>
        <p:spPr>
          <a:xfrm>
            <a:off x="2374573" y="1671507"/>
            <a:ext cx="9398225" cy="1162540"/>
          </a:xfrm>
          <a:prstGeom prst="roundRect">
            <a:avLst>
              <a:gd name="adj" fmla="val 4844"/>
            </a:avLst>
          </a:prstGeom>
          <a:gradFill>
            <a:gsLst>
              <a:gs pos="86000">
                <a:schemeClr val="accent1">
                  <a:lumMod val="40000"/>
                  <a:lumOff val="60000"/>
                  <a:alpha val="17000"/>
                </a:schemeClr>
              </a:gs>
              <a:gs pos="14000">
                <a:schemeClr val="accent1">
                  <a:lumMod val="60000"/>
                  <a:lumOff val="40000"/>
                  <a:alpha val="22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sp>
        <p:nvSpPr>
          <p:cNvPr id="38" name="文本框 37">
            <a:extLst>
              <a:ext uri="{FF2B5EF4-FFF2-40B4-BE49-F238E27FC236}">
                <a16:creationId xmlns:a16="http://schemas.microsoft.com/office/drawing/2014/main" id="{B259D618-BF86-84DC-AED1-FEC3253E878F}"/>
              </a:ext>
            </a:extLst>
          </p:cNvPr>
          <p:cNvSpPr txBox="1"/>
          <p:nvPr/>
        </p:nvSpPr>
        <p:spPr>
          <a:xfrm>
            <a:off x="5820418" y="1743626"/>
            <a:ext cx="5626299" cy="9233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b="0" i="0" dirty="0">
                <a:solidFill>
                  <a:srgbClr val="191B1F"/>
                </a:solidFill>
                <a:effectLst/>
                <a:latin typeface="-apple-system"/>
              </a:rPr>
              <a:t>将运动生成问题定义为全局优化问题</a:t>
            </a:r>
            <a:endParaRPr lang="en-US" altLang="zh-CN" sz="2000" b="0" i="0" dirty="0">
              <a:solidFill>
                <a:srgbClr val="191B1F"/>
              </a:solidFill>
              <a:effectLst/>
              <a:latin typeface="-apple-system"/>
            </a:endParaRPr>
          </a:p>
          <a:p>
            <a:pPr marL="342900" indent="-342900">
              <a:buFont typeface="Arial" panose="020B0604020202020204" pitchFamily="34" charset="0"/>
              <a:buChar char="•"/>
            </a:pPr>
            <a:r>
              <a:rPr lang="zh-CN" altLang="en-US" sz="2000" b="0" i="0" dirty="0">
                <a:solidFill>
                  <a:srgbClr val="191B1F"/>
                </a:solidFill>
                <a:effectLst/>
                <a:latin typeface="-apple-system"/>
              </a:rPr>
              <a:t>利用</a:t>
            </a:r>
            <a:r>
              <a:rPr kumimoji="0" lang="en-US" altLang="zh-CN" sz="2400" b="1" i="0" u="none" strike="noStrike" kern="1200" cap="none" spc="0" normalizeH="0" baseline="0" noProof="0" dirty="0">
                <a:ln>
                  <a:noFill/>
                </a:ln>
                <a:gradFill>
                  <a:gsLst>
                    <a:gs pos="0">
                      <a:srgbClr val="4472C4">
                        <a:lumMod val="75000"/>
                      </a:srgbClr>
                    </a:gs>
                    <a:gs pos="57000">
                      <a:srgbClr val="6666FF"/>
                    </a:gs>
                  </a:gsLst>
                  <a:lin ang="2700000" scaled="0"/>
                </a:gradFill>
                <a:effectLst/>
                <a:uLnTx/>
                <a:uFillTx/>
                <a:latin typeface="Arial"/>
                <a:ea typeface="微软雅黑"/>
                <a:cs typeface="+mn-cs"/>
              </a:rPr>
              <a:t>GPU</a:t>
            </a:r>
            <a:r>
              <a:rPr lang="zh-CN" altLang="en-US" sz="2000" b="0" i="0" dirty="0">
                <a:solidFill>
                  <a:srgbClr val="191B1F"/>
                </a:solidFill>
                <a:effectLst/>
                <a:latin typeface="-apple-system"/>
              </a:rPr>
              <a:t>通过多个并行种子迭代优化</a:t>
            </a:r>
            <a:endParaRPr lang="en-US" altLang="zh-CN" sz="2000" dirty="0"/>
          </a:p>
        </p:txBody>
      </p:sp>
      <p:sp>
        <p:nvSpPr>
          <p:cNvPr id="39" name="矩形: 圆角 38">
            <a:extLst>
              <a:ext uri="{FF2B5EF4-FFF2-40B4-BE49-F238E27FC236}">
                <a16:creationId xmlns:a16="http://schemas.microsoft.com/office/drawing/2014/main" id="{9C995222-5CE2-853C-FB81-B0598E116E66}"/>
              </a:ext>
            </a:extLst>
          </p:cNvPr>
          <p:cNvSpPr/>
          <p:nvPr/>
        </p:nvSpPr>
        <p:spPr>
          <a:xfrm>
            <a:off x="2603002" y="1828713"/>
            <a:ext cx="2886038" cy="521352"/>
          </a:xfrm>
          <a:prstGeom prst="roundRect">
            <a:avLst>
              <a:gd name="adj" fmla="val 50000"/>
            </a:avLst>
          </a:prstGeom>
          <a:gradFill>
            <a:gsLst>
              <a:gs pos="1000">
                <a:schemeClr val="tx2">
                  <a:lumMod val="60000"/>
                  <a:lumOff val="40000"/>
                </a:schemeClr>
              </a:gs>
              <a:gs pos="57000">
                <a:srgbClr val="203864">
                  <a:alpha val="89000"/>
                </a:srgbClr>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n-ea"/>
                <a:cs typeface="+mn-cs"/>
              </a:rPr>
              <a:t>全局运动优化</a:t>
            </a:r>
          </a:p>
        </p:txBody>
      </p:sp>
      <p:sp>
        <p:nvSpPr>
          <p:cNvPr id="40" name="文本框 39">
            <a:extLst>
              <a:ext uri="{FF2B5EF4-FFF2-40B4-BE49-F238E27FC236}">
                <a16:creationId xmlns:a16="http://schemas.microsoft.com/office/drawing/2014/main" id="{2C24EA2B-38F4-7BC2-0721-BC256B34341F}"/>
              </a:ext>
            </a:extLst>
          </p:cNvPr>
          <p:cNvSpPr txBox="1"/>
          <p:nvPr/>
        </p:nvSpPr>
        <p:spPr>
          <a:xfrm>
            <a:off x="6392206" y="4697036"/>
            <a:ext cx="1142070" cy="369332"/>
          </a:xfrm>
          <a:prstGeom prst="rect">
            <a:avLst/>
          </a:prstGeom>
          <a:noFill/>
        </p:spPr>
        <p:txBody>
          <a:bodyPr wrap="square" rtlCol="0">
            <a:spAutoFit/>
          </a:bodyPr>
          <a:lstStyle/>
          <a:p>
            <a:r>
              <a:rPr lang="zh-CN" altLang="en-US" dirty="0">
                <a:solidFill>
                  <a:schemeClr val="accent1">
                    <a:lumMod val="75000"/>
                  </a:schemeClr>
                </a:solidFill>
              </a:rPr>
              <a:t>线性插值</a:t>
            </a:r>
          </a:p>
        </p:txBody>
      </p:sp>
      <p:sp>
        <p:nvSpPr>
          <p:cNvPr id="42" name="文本框 41">
            <a:extLst>
              <a:ext uri="{FF2B5EF4-FFF2-40B4-BE49-F238E27FC236}">
                <a16:creationId xmlns:a16="http://schemas.microsoft.com/office/drawing/2014/main" id="{8601802D-34A7-0804-99D8-DC2D25CFE334}"/>
              </a:ext>
            </a:extLst>
          </p:cNvPr>
          <p:cNvSpPr txBox="1"/>
          <p:nvPr/>
        </p:nvSpPr>
        <p:spPr>
          <a:xfrm>
            <a:off x="8801100" y="6049901"/>
            <a:ext cx="1500188" cy="406522"/>
          </a:xfrm>
          <a:prstGeom prst="rect">
            <a:avLst/>
          </a:prstGeom>
          <a:noFill/>
        </p:spPr>
        <p:txBody>
          <a:bodyPr wrap="square">
            <a:spAutoFit/>
          </a:bodyPr>
          <a:lstStyle/>
          <a:p>
            <a:pPr>
              <a:lnSpc>
                <a:spcPct val="125000"/>
              </a:lnSpc>
            </a:pPr>
            <a:r>
              <a:rPr lang="en-US" altLang="zh-CN" sz="1800" dirty="0">
                <a:solidFill>
                  <a:schemeClr val="accent1">
                    <a:lumMod val="75000"/>
                  </a:schemeClr>
                </a:solidFill>
              </a:rPr>
              <a:t>GPU</a:t>
            </a:r>
            <a:r>
              <a:rPr lang="zh-CN" altLang="en-US" sz="1800" dirty="0">
                <a:solidFill>
                  <a:schemeClr val="accent1">
                    <a:lumMod val="75000"/>
                  </a:schemeClr>
                </a:solidFill>
              </a:rPr>
              <a:t>批处理</a:t>
            </a:r>
            <a:endParaRPr lang="en-US" altLang="zh-CN" sz="1800" dirty="0">
              <a:solidFill>
                <a:schemeClr val="accent1">
                  <a:lumMod val="75000"/>
                </a:schemeClr>
              </a:solidFill>
            </a:endParaRPr>
          </a:p>
        </p:txBody>
      </p:sp>
    </p:spTree>
    <p:extLst>
      <p:ext uri="{BB962C8B-B14F-4D97-AF65-F5344CB8AC3E}">
        <p14:creationId xmlns:p14="http://schemas.microsoft.com/office/powerpoint/2010/main" val="38133609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圆角 45">
            <a:extLst>
              <a:ext uri="{FF2B5EF4-FFF2-40B4-BE49-F238E27FC236}">
                <a16:creationId xmlns:a16="http://schemas.microsoft.com/office/drawing/2014/main" id="{3D9318BC-2796-1CDA-E242-8B3FBE8AE58E}"/>
              </a:ext>
            </a:extLst>
          </p:cNvPr>
          <p:cNvSpPr/>
          <p:nvPr/>
        </p:nvSpPr>
        <p:spPr>
          <a:xfrm>
            <a:off x="2250830" y="2873123"/>
            <a:ext cx="9625978" cy="3905286"/>
          </a:xfrm>
          <a:prstGeom prst="roundRect">
            <a:avLst>
              <a:gd name="adj" fmla="val 1089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V 形 161">
            <a:extLst>
              <a:ext uri="{FF2B5EF4-FFF2-40B4-BE49-F238E27FC236}">
                <a16:creationId xmlns:a16="http://schemas.microsoft.com/office/drawing/2014/main" id="{D22C107F-A895-1762-E1F4-12929BAE290A}"/>
              </a:ext>
            </a:extLst>
          </p:cNvPr>
          <p:cNvSpPr/>
          <p:nvPr/>
        </p:nvSpPr>
        <p:spPr>
          <a:xfrm>
            <a:off x="7418689" y="2002475"/>
            <a:ext cx="1993128" cy="352078"/>
          </a:xfrm>
          <a:custGeom>
            <a:avLst/>
            <a:gdLst>
              <a:gd name="connsiteX0" fmla="*/ 36072 w 2827308"/>
              <a:gd name="connsiteY0" fmla="*/ 0 h 530225"/>
              <a:gd name="connsiteX1" fmla="*/ 2562201 w 2827308"/>
              <a:gd name="connsiteY1" fmla="*/ 0 h 530225"/>
              <a:gd name="connsiteX2" fmla="*/ 2587657 w 2827308"/>
              <a:gd name="connsiteY2" fmla="*/ 10544 h 530225"/>
              <a:gd name="connsiteX3" fmla="*/ 2816769 w 2827308"/>
              <a:gd name="connsiteY3" fmla="*/ 239657 h 530225"/>
              <a:gd name="connsiteX4" fmla="*/ 2816769 w 2827308"/>
              <a:gd name="connsiteY4" fmla="*/ 290569 h 530225"/>
              <a:gd name="connsiteX5" fmla="*/ 2587657 w 2827308"/>
              <a:gd name="connsiteY5" fmla="*/ 519681 h 530225"/>
              <a:gd name="connsiteX6" fmla="*/ 2562201 w 2827308"/>
              <a:gd name="connsiteY6" fmla="*/ 530225 h 530225"/>
              <a:gd name="connsiteX7" fmla="*/ 36072 w 2827308"/>
              <a:gd name="connsiteY7" fmla="*/ 530225 h 530225"/>
              <a:gd name="connsiteX8" fmla="*/ 10616 w 2827308"/>
              <a:gd name="connsiteY8" fmla="*/ 468769 h 530225"/>
              <a:gd name="connsiteX9" fmla="*/ 188817 w 2827308"/>
              <a:gd name="connsiteY9" fmla="*/ 290569 h 530225"/>
              <a:gd name="connsiteX10" fmla="*/ 188817 w 2827308"/>
              <a:gd name="connsiteY10" fmla="*/ 239657 h 530225"/>
              <a:gd name="connsiteX11" fmla="*/ 10616 w 2827308"/>
              <a:gd name="connsiteY11" fmla="*/ 61456 h 530225"/>
              <a:gd name="connsiteX12" fmla="*/ 36072 w 2827308"/>
              <a:gd name="connsiteY12" fmla="*/ 0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7308" h="530225">
                <a:moveTo>
                  <a:pt x="36072" y="0"/>
                </a:moveTo>
                <a:lnTo>
                  <a:pt x="2562201" y="0"/>
                </a:lnTo>
                <a:cubicBezTo>
                  <a:pt x="2571745" y="0"/>
                  <a:pt x="2580909" y="3796"/>
                  <a:pt x="2587657" y="10544"/>
                </a:cubicBezTo>
                <a:lnTo>
                  <a:pt x="2816769" y="239657"/>
                </a:lnTo>
                <a:cubicBezTo>
                  <a:pt x="2830821" y="253709"/>
                  <a:pt x="2830821" y="276517"/>
                  <a:pt x="2816769" y="290569"/>
                </a:cubicBezTo>
                <a:lnTo>
                  <a:pt x="2587657" y="519681"/>
                </a:lnTo>
                <a:cubicBezTo>
                  <a:pt x="2580909" y="526429"/>
                  <a:pt x="2571745" y="530225"/>
                  <a:pt x="2562201" y="530225"/>
                </a:cubicBezTo>
                <a:lnTo>
                  <a:pt x="36072" y="530225"/>
                </a:lnTo>
                <a:cubicBezTo>
                  <a:pt x="4001" y="530225"/>
                  <a:pt x="-12061" y="491446"/>
                  <a:pt x="10616" y="468769"/>
                </a:cubicBezTo>
                <a:lnTo>
                  <a:pt x="188817" y="290569"/>
                </a:lnTo>
                <a:cubicBezTo>
                  <a:pt x="202869" y="276517"/>
                  <a:pt x="202869" y="253709"/>
                  <a:pt x="188817" y="239657"/>
                </a:cubicBezTo>
                <a:lnTo>
                  <a:pt x="10616" y="61456"/>
                </a:lnTo>
                <a:cubicBezTo>
                  <a:pt x="-12061" y="38779"/>
                  <a:pt x="4001" y="0"/>
                  <a:pt x="36072" y="0"/>
                </a:cubicBezTo>
              </a:path>
            </a:pathLst>
          </a:cu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1" name="TextBox 98">
            <a:extLst>
              <a:ext uri="{FF2B5EF4-FFF2-40B4-BE49-F238E27FC236}">
                <a16:creationId xmlns:a16="http://schemas.microsoft.com/office/drawing/2014/main" id="{07ADAF66-C39F-E1AC-666B-17F6DC0A3FB9}"/>
              </a:ext>
            </a:extLst>
          </p:cNvPr>
          <p:cNvSpPr txBox="1"/>
          <p:nvPr/>
        </p:nvSpPr>
        <p:spPr>
          <a:xfrm>
            <a:off x="2218360" y="1081253"/>
            <a:ext cx="5911227"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zh-CN"/>
            </a:defPPr>
            <a:lvl1pPr>
              <a:defRPr sz="1600" b="1">
                <a:solidFill>
                  <a:srgbClr val="EE974A"/>
                </a:solidFill>
                <a:latin typeface="微软雅黑" pitchFamily="34" charset="-122"/>
                <a:ea typeface="微软雅黑" pitchFamily="34" charset="-122"/>
              </a:defRPr>
            </a:lvl1pPr>
          </a:lstStyle>
          <a:p>
            <a:r>
              <a:rPr lang="zh-CN" altLang="en-US" sz="2800" dirty="0">
                <a:ln/>
                <a:solidFill>
                  <a:schemeClr val="accent1">
                    <a:lumMod val="50000"/>
                  </a:schemeClr>
                </a:solidFill>
                <a:latin typeface="微软雅黑"/>
                <a:ea typeface="微软雅黑"/>
              </a:rPr>
              <a:t>基于环境理解的智能抓取</a:t>
            </a:r>
            <a:endParaRPr lang="en-US" altLang="zh-CN" sz="2800" dirty="0">
              <a:ln/>
              <a:solidFill>
                <a:schemeClr val="accent1">
                  <a:lumMod val="50000"/>
                </a:schemeClr>
              </a:solidFill>
              <a:latin typeface="微软雅黑"/>
              <a:ea typeface="微软雅黑"/>
            </a:endParaRPr>
          </a:p>
        </p:txBody>
      </p:sp>
      <p:pic>
        <p:nvPicPr>
          <p:cNvPr id="24" name="图片 23">
            <a:extLst>
              <a:ext uri="{FF2B5EF4-FFF2-40B4-BE49-F238E27FC236}">
                <a16:creationId xmlns:a16="http://schemas.microsoft.com/office/drawing/2014/main" id="{1BA7B6AA-1795-4E5B-2680-82F94828B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0748" y="3315988"/>
            <a:ext cx="5572025" cy="2790367"/>
          </a:xfrm>
          <a:prstGeom prst="roundRect">
            <a:avLst>
              <a:gd name="adj" fmla="val 8594"/>
            </a:avLst>
          </a:prstGeom>
          <a:solidFill>
            <a:srgbClr val="FFFFFF">
              <a:shade val="85000"/>
            </a:srgbClr>
          </a:solidFill>
          <a:ln>
            <a:noFill/>
          </a:ln>
          <a:effectLst/>
        </p:spPr>
      </p:pic>
      <p:sp>
        <p:nvSpPr>
          <p:cNvPr id="25" name="文本框 24">
            <a:extLst>
              <a:ext uri="{FF2B5EF4-FFF2-40B4-BE49-F238E27FC236}">
                <a16:creationId xmlns:a16="http://schemas.microsoft.com/office/drawing/2014/main" id="{419839C6-6040-36E4-8862-2420C9C08A17}"/>
              </a:ext>
            </a:extLst>
          </p:cNvPr>
          <p:cNvSpPr txBox="1"/>
          <p:nvPr/>
        </p:nvSpPr>
        <p:spPr>
          <a:xfrm>
            <a:off x="2560190" y="2985100"/>
            <a:ext cx="2509970" cy="830997"/>
          </a:xfrm>
          <a:prstGeom prst="rect">
            <a:avLst/>
          </a:prstGeom>
          <a:noFill/>
        </p:spPr>
        <p:txBody>
          <a:bodyPr wrap="square" rtlCol="0">
            <a:spAutoFit/>
          </a:bodyPr>
          <a:lstStyle/>
          <a:p>
            <a:pPr algn="ctr"/>
            <a:r>
              <a:rPr lang="zh-CN" altLang="en-US" sz="2400" b="1" dirty="0">
                <a:solidFill>
                  <a:schemeClr val="accent1">
                    <a:lumMod val="75000"/>
                  </a:schemeClr>
                </a:solidFill>
              </a:rPr>
              <a:t>全卷积网络</a:t>
            </a:r>
            <a:r>
              <a:rPr lang="en-US" altLang="zh-CN" sz="2400" b="1" dirty="0">
                <a:solidFill>
                  <a:schemeClr val="accent1">
                    <a:lumMod val="75000"/>
                  </a:schemeClr>
                </a:solidFill>
              </a:rPr>
              <a:t>FCN</a:t>
            </a:r>
          </a:p>
          <a:p>
            <a:pPr algn="ctr"/>
            <a:r>
              <a:rPr lang="en-US" altLang="zh-CN" sz="2400" b="1" dirty="0" err="1">
                <a:solidFill>
                  <a:schemeClr val="accent1">
                    <a:lumMod val="75000"/>
                  </a:schemeClr>
                </a:solidFill>
              </a:rPr>
              <a:t>DenseNet</a:t>
            </a:r>
            <a:r>
              <a:rPr lang="zh-CN" altLang="en-US" sz="2400" b="1" dirty="0">
                <a:solidFill>
                  <a:schemeClr val="accent1">
                    <a:lumMod val="75000"/>
                  </a:schemeClr>
                </a:solidFill>
              </a:rPr>
              <a:t>模型</a:t>
            </a:r>
          </a:p>
        </p:txBody>
      </p:sp>
      <p:sp>
        <p:nvSpPr>
          <p:cNvPr id="26" name="文本框 25">
            <a:extLst>
              <a:ext uri="{FF2B5EF4-FFF2-40B4-BE49-F238E27FC236}">
                <a16:creationId xmlns:a16="http://schemas.microsoft.com/office/drawing/2014/main" id="{D9EB7661-B043-E05F-AF53-4ED68688ACA3}"/>
              </a:ext>
            </a:extLst>
          </p:cNvPr>
          <p:cNvSpPr txBox="1"/>
          <p:nvPr/>
        </p:nvSpPr>
        <p:spPr>
          <a:xfrm>
            <a:off x="4934054" y="6052335"/>
            <a:ext cx="1486784" cy="400110"/>
          </a:xfrm>
          <a:prstGeom prst="rect">
            <a:avLst/>
          </a:prstGeom>
          <a:noFill/>
        </p:spPr>
        <p:txBody>
          <a:bodyPr wrap="square" rtlCol="0">
            <a:spAutoFit/>
          </a:bodyPr>
          <a:lstStyle/>
          <a:p>
            <a:r>
              <a:rPr lang="zh-CN" altLang="en-US" sz="2000" dirty="0"/>
              <a:t>特征提取</a:t>
            </a:r>
          </a:p>
        </p:txBody>
      </p:sp>
      <p:sp>
        <p:nvSpPr>
          <p:cNvPr id="28" name="文本框 27">
            <a:extLst>
              <a:ext uri="{FF2B5EF4-FFF2-40B4-BE49-F238E27FC236}">
                <a16:creationId xmlns:a16="http://schemas.microsoft.com/office/drawing/2014/main" id="{170619D6-FE8A-B440-2801-B66816FD1DC0}"/>
              </a:ext>
            </a:extLst>
          </p:cNvPr>
          <p:cNvSpPr txBox="1"/>
          <p:nvPr/>
        </p:nvSpPr>
        <p:spPr>
          <a:xfrm>
            <a:off x="2227986" y="4376669"/>
            <a:ext cx="1577918" cy="707886"/>
          </a:xfrm>
          <a:prstGeom prst="rect">
            <a:avLst/>
          </a:prstGeom>
          <a:noFill/>
        </p:spPr>
        <p:txBody>
          <a:bodyPr wrap="square" rtlCol="0">
            <a:spAutoFit/>
          </a:bodyPr>
          <a:lstStyle/>
          <a:p>
            <a:pPr algn="ctr"/>
            <a:r>
              <a:rPr lang="zh-CN" altLang="en-US" sz="2000" dirty="0"/>
              <a:t>输入</a:t>
            </a:r>
            <a:r>
              <a:rPr lang="en-US" altLang="zh-CN" sz="2000" dirty="0"/>
              <a:t>RGB-D</a:t>
            </a:r>
            <a:r>
              <a:rPr lang="zh-CN" altLang="en-US" sz="2000" dirty="0"/>
              <a:t>高度图</a:t>
            </a:r>
          </a:p>
        </p:txBody>
      </p:sp>
      <p:sp>
        <p:nvSpPr>
          <p:cNvPr id="29" name="文本框 28">
            <a:extLst>
              <a:ext uri="{FF2B5EF4-FFF2-40B4-BE49-F238E27FC236}">
                <a16:creationId xmlns:a16="http://schemas.microsoft.com/office/drawing/2014/main" id="{FF8E7000-32CE-178D-19EE-549E1A8BB319}"/>
              </a:ext>
            </a:extLst>
          </p:cNvPr>
          <p:cNvSpPr txBox="1"/>
          <p:nvPr/>
        </p:nvSpPr>
        <p:spPr>
          <a:xfrm>
            <a:off x="6356412" y="6052335"/>
            <a:ext cx="1662501" cy="400110"/>
          </a:xfrm>
          <a:prstGeom prst="rect">
            <a:avLst/>
          </a:prstGeom>
          <a:noFill/>
        </p:spPr>
        <p:txBody>
          <a:bodyPr wrap="square" rtlCol="0">
            <a:spAutoFit/>
          </a:bodyPr>
          <a:lstStyle/>
          <a:p>
            <a:pPr algn="ctr"/>
            <a:r>
              <a:rPr lang="en-US" altLang="zh-CN" sz="2000" dirty="0"/>
              <a:t>Q</a:t>
            </a:r>
            <a:r>
              <a:rPr lang="zh-CN" altLang="en-US" sz="2000" dirty="0"/>
              <a:t>值预测</a:t>
            </a:r>
          </a:p>
        </p:txBody>
      </p:sp>
      <p:sp>
        <p:nvSpPr>
          <p:cNvPr id="58" name="文本框 57">
            <a:extLst>
              <a:ext uri="{FF2B5EF4-FFF2-40B4-BE49-F238E27FC236}">
                <a16:creationId xmlns:a16="http://schemas.microsoft.com/office/drawing/2014/main" id="{6117F985-F505-D67E-A2C9-55719168CBCB}"/>
              </a:ext>
            </a:extLst>
          </p:cNvPr>
          <p:cNvSpPr txBox="1"/>
          <p:nvPr/>
        </p:nvSpPr>
        <p:spPr>
          <a:xfrm>
            <a:off x="2227986" y="-65276"/>
            <a:ext cx="5415827"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机械臂轨迹规划和持续学习</a:t>
            </a:r>
          </a:p>
        </p:txBody>
      </p:sp>
      <p:sp>
        <p:nvSpPr>
          <p:cNvPr id="2" name="文本框 1">
            <a:extLst>
              <a:ext uri="{FF2B5EF4-FFF2-40B4-BE49-F238E27FC236}">
                <a16:creationId xmlns:a16="http://schemas.microsoft.com/office/drawing/2014/main" id="{65D4480D-B278-3A21-DEEB-EE4C479638D0}"/>
              </a:ext>
            </a:extLst>
          </p:cNvPr>
          <p:cNvSpPr txBox="1"/>
          <p:nvPr/>
        </p:nvSpPr>
        <p:spPr>
          <a:xfrm>
            <a:off x="7643878" y="143755"/>
            <a:ext cx="4548122" cy="719428"/>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轨迹规划</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智能抓取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持续学习</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
        <p:nvSpPr>
          <p:cNvPr id="6" name="文本框 5">
            <a:extLst>
              <a:ext uri="{FF2B5EF4-FFF2-40B4-BE49-F238E27FC236}">
                <a16:creationId xmlns:a16="http://schemas.microsoft.com/office/drawing/2014/main" id="{D2CAE6D2-9E59-E5B2-66A6-1C9350A57644}"/>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
        <p:nvSpPr>
          <p:cNvPr id="12" name="箭头: V 形 161">
            <a:extLst>
              <a:ext uri="{FF2B5EF4-FFF2-40B4-BE49-F238E27FC236}">
                <a16:creationId xmlns:a16="http://schemas.microsoft.com/office/drawing/2014/main" id="{DD101B9A-5783-3C32-33F0-5EB0333B07B1}"/>
              </a:ext>
            </a:extLst>
          </p:cNvPr>
          <p:cNvSpPr/>
          <p:nvPr/>
        </p:nvSpPr>
        <p:spPr>
          <a:xfrm>
            <a:off x="3400425" y="2002475"/>
            <a:ext cx="2833688" cy="352078"/>
          </a:xfrm>
          <a:custGeom>
            <a:avLst/>
            <a:gdLst>
              <a:gd name="connsiteX0" fmla="*/ 36072 w 2827308"/>
              <a:gd name="connsiteY0" fmla="*/ 0 h 530225"/>
              <a:gd name="connsiteX1" fmla="*/ 2562201 w 2827308"/>
              <a:gd name="connsiteY1" fmla="*/ 0 h 530225"/>
              <a:gd name="connsiteX2" fmla="*/ 2587657 w 2827308"/>
              <a:gd name="connsiteY2" fmla="*/ 10544 h 530225"/>
              <a:gd name="connsiteX3" fmla="*/ 2816769 w 2827308"/>
              <a:gd name="connsiteY3" fmla="*/ 239657 h 530225"/>
              <a:gd name="connsiteX4" fmla="*/ 2816769 w 2827308"/>
              <a:gd name="connsiteY4" fmla="*/ 290569 h 530225"/>
              <a:gd name="connsiteX5" fmla="*/ 2587657 w 2827308"/>
              <a:gd name="connsiteY5" fmla="*/ 519681 h 530225"/>
              <a:gd name="connsiteX6" fmla="*/ 2562201 w 2827308"/>
              <a:gd name="connsiteY6" fmla="*/ 530225 h 530225"/>
              <a:gd name="connsiteX7" fmla="*/ 36072 w 2827308"/>
              <a:gd name="connsiteY7" fmla="*/ 530225 h 530225"/>
              <a:gd name="connsiteX8" fmla="*/ 10616 w 2827308"/>
              <a:gd name="connsiteY8" fmla="*/ 468769 h 530225"/>
              <a:gd name="connsiteX9" fmla="*/ 188817 w 2827308"/>
              <a:gd name="connsiteY9" fmla="*/ 290569 h 530225"/>
              <a:gd name="connsiteX10" fmla="*/ 188817 w 2827308"/>
              <a:gd name="connsiteY10" fmla="*/ 239657 h 530225"/>
              <a:gd name="connsiteX11" fmla="*/ 10616 w 2827308"/>
              <a:gd name="connsiteY11" fmla="*/ 61456 h 530225"/>
              <a:gd name="connsiteX12" fmla="*/ 36072 w 2827308"/>
              <a:gd name="connsiteY12" fmla="*/ 0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7308" h="530225">
                <a:moveTo>
                  <a:pt x="36072" y="0"/>
                </a:moveTo>
                <a:lnTo>
                  <a:pt x="2562201" y="0"/>
                </a:lnTo>
                <a:cubicBezTo>
                  <a:pt x="2571745" y="0"/>
                  <a:pt x="2580909" y="3796"/>
                  <a:pt x="2587657" y="10544"/>
                </a:cubicBezTo>
                <a:lnTo>
                  <a:pt x="2816769" y="239657"/>
                </a:lnTo>
                <a:cubicBezTo>
                  <a:pt x="2830821" y="253709"/>
                  <a:pt x="2830821" y="276517"/>
                  <a:pt x="2816769" y="290569"/>
                </a:cubicBezTo>
                <a:lnTo>
                  <a:pt x="2587657" y="519681"/>
                </a:lnTo>
                <a:cubicBezTo>
                  <a:pt x="2580909" y="526429"/>
                  <a:pt x="2571745" y="530225"/>
                  <a:pt x="2562201" y="530225"/>
                </a:cubicBezTo>
                <a:lnTo>
                  <a:pt x="36072" y="530225"/>
                </a:lnTo>
                <a:cubicBezTo>
                  <a:pt x="4001" y="530225"/>
                  <a:pt x="-12061" y="491446"/>
                  <a:pt x="10616" y="468769"/>
                </a:cubicBezTo>
                <a:lnTo>
                  <a:pt x="188817" y="290569"/>
                </a:lnTo>
                <a:cubicBezTo>
                  <a:pt x="202869" y="276517"/>
                  <a:pt x="202869" y="253709"/>
                  <a:pt x="188817" y="239657"/>
                </a:cubicBezTo>
                <a:lnTo>
                  <a:pt x="10616" y="61456"/>
                </a:lnTo>
                <a:cubicBezTo>
                  <a:pt x="-12061" y="38779"/>
                  <a:pt x="4001" y="0"/>
                  <a:pt x="36072" y="0"/>
                </a:cubicBezTo>
              </a:path>
            </a:pathLst>
          </a:cu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nvGrpSpPr>
          <p:cNvPr id="13" name="组合 12">
            <a:extLst>
              <a:ext uri="{FF2B5EF4-FFF2-40B4-BE49-F238E27FC236}">
                <a16:creationId xmlns:a16="http://schemas.microsoft.com/office/drawing/2014/main" id="{0A6DF224-E649-0206-9B7A-852C31D46AA7}"/>
              </a:ext>
            </a:extLst>
          </p:cNvPr>
          <p:cNvGrpSpPr/>
          <p:nvPr/>
        </p:nvGrpSpPr>
        <p:grpSpPr>
          <a:xfrm>
            <a:off x="6247617" y="1699985"/>
            <a:ext cx="1655828" cy="856635"/>
            <a:chOff x="6451908" y="2041301"/>
            <a:chExt cx="1207321" cy="627903"/>
          </a:xfrm>
        </p:grpSpPr>
        <p:sp>
          <p:nvSpPr>
            <p:cNvPr id="14" name="圆角矩形 11">
              <a:extLst>
                <a:ext uri="{FF2B5EF4-FFF2-40B4-BE49-F238E27FC236}">
                  <a16:creationId xmlns:a16="http://schemas.microsoft.com/office/drawing/2014/main" id="{1A9AB280-802B-4472-2CEE-63DA2FF4158F}"/>
                </a:ext>
              </a:extLst>
            </p:cNvPr>
            <p:cNvSpPr/>
            <p:nvPr/>
          </p:nvSpPr>
          <p:spPr>
            <a:xfrm>
              <a:off x="6451908" y="2041301"/>
              <a:ext cx="1207321" cy="627903"/>
            </a:xfrm>
            <a:prstGeom prst="roundRect">
              <a:avLst>
                <a:gd name="adj" fmla="val 5807"/>
              </a:avLst>
            </a:prstGeom>
            <a:solidFill>
              <a:srgbClr val="F2F2F2"/>
            </a:solid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31653F09-C701-7790-0586-755F8A3F8FD2}"/>
                </a:ext>
              </a:extLst>
            </p:cNvPr>
            <p:cNvSpPr txBox="1"/>
            <p:nvPr/>
          </p:nvSpPr>
          <p:spPr>
            <a:xfrm>
              <a:off x="6451908" y="2058736"/>
              <a:ext cx="1207321" cy="609111"/>
            </a:xfrm>
            <a:prstGeom prst="rect">
              <a:avLst/>
            </a:prstGeom>
            <a:noFill/>
          </p:spPr>
          <p:txBody>
            <a:bodyPr wrap="square">
              <a:spAutoFit/>
            </a:bodyPr>
            <a:lstStyle/>
            <a:p>
              <a:pPr algn="ctr"/>
              <a:r>
                <a:rPr lang="zh-CN" altLang="en-US" sz="2400" b="1" dirty="0"/>
                <a:t>推动</a:t>
              </a:r>
              <a:r>
                <a:rPr lang="en-US" altLang="zh-CN" sz="2400" b="1" dirty="0"/>
                <a:t>-</a:t>
              </a:r>
              <a:r>
                <a:rPr lang="zh-CN" altLang="en-US" sz="2400" b="1" dirty="0"/>
                <a:t>抓取协同动作</a:t>
              </a:r>
            </a:p>
          </p:txBody>
        </p:sp>
      </p:grpSp>
      <p:grpSp>
        <p:nvGrpSpPr>
          <p:cNvPr id="16" name="组合 15">
            <a:extLst>
              <a:ext uri="{FF2B5EF4-FFF2-40B4-BE49-F238E27FC236}">
                <a16:creationId xmlns:a16="http://schemas.microsoft.com/office/drawing/2014/main" id="{C0900478-607F-131C-9A4C-685282B1224F}"/>
              </a:ext>
            </a:extLst>
          </p:cNvPr>
          <p:cNvGrpSpPr/>
          <p:nvPr/>
        </p:nvGrpSpPr>
        <p:grpSpPr>
          <a:xfrm>
            <a:off x="2227986" y="1693854"/>
            <a:ext cx="1487750" cy="886689"/>
            <a:chOff x="6444175" y="2041301"/>
            <a:chExt cx="1128275" cy="627903"/>
          </a:xfrm>
        </p:grpSpPr>
        <p:sp>
          <p:nvSpPr>
            <p:cNvPr id="17" name="圆角矩形 11">
              <a:extLst>
                <a:ext uri="{FF2B5EF4-FFF2-40B4-BE49-F238E27FC236}">
                  <a16:creationId xmlns:a16="http://schemas.microsoft.com/office/drawing/2014/main" id="{1DF4605C-0A5C-69C3-D84E-8B90CA04FCEB}"/>
                </a:ext>
              </a:extLst>
            </p:cNvPr>
            <p:cNvSpPr/>
            <p:nvPr/>
          </p:nvSpPr>
          <p:spPr>
            <a:xfrm>
              <a:off x="6451908" y="2041301"/>
              <a:ext cx="1120542" cy="627903"/>
            </a:xfrm>
            <a:prstGeom prst="roundRect">
              <a:avLst>
                <a:gd name="adj" fmla="val 5807"/>
              </a:avLst>
            </a:prstGeom>
            <a:solidFill>
              <a:srgbClr val="F2F2F2"/>
            </a:solid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id="{DFEE47B1-BEF4-84D0-9FF8-9BF6D61A7EE2}"/>
                </a:ext>
              </a:extLst>
            </p:cNvPr>
            <p:cNvSpPr txBox="1"/>
            <p:nvPr/>
          </p:nvSpPr>
          <p:spPr>
            <a:xfrm>
              <a:off x="6444175" y="2080739"/>
              <a:ext cx="1102087" cy="588465"/>
            </a:xfrm>
            <a:prstGeom prst="rect">
              <a:avLst/>
            </a:prstGeom>
            <a:noFill/>
          </p:spPr>
          <p:txBody>
            <a:bodyPr wrap="square">
              <a:spAutoFit/>
            </a:bodyPr>
            <a:lstStyle/>
            <a:p>
              <a:pPr algn="ctr"/>
              <a:r>
                <a:rPr lang="zh-CN" altLang="en-US" sz="2400" dirty="0"/>
                <a:t>单一抓取动作</a:t>
              </a:r>
            </a:p>
          </p:txBody>
        </p:sp>
      </p:grpSp>
      <p:grpSp>
        <p:nvGrpSpPr>
          <p:cNvPr id="19" name="组合 18">
            <a:extLst>
              <a:ext uri="{FF2B5EF4-FFF2-40B4-BE49-F238E27FC236}">
                <a16:creationId xmlns:a16="http://schemas.microsoft.com/office/drawing/2014/main" id="{A8B20E74-8655-2B32-AD9E-BC1D8984E3BE}"/>
              </a:ext>
            </a:extLst>
          </p:cNvPr>
          <p:cNvGrpSpPr/>
          <p:nvPr/>
        </p:nvGrpSpPr>
        <p:grpSpPr>
          <a:xfrm>
            <a:off x="3895318" y="1659885"/>
            <a:ext cx="1878333" cy="969253"/>
            <a:chOff x="6451907" y="2041300"/>
            <a:chExt cx="1488939" cy="675018"/>
          </a:xfrm>
        </p:grpSpPr>
        <p:sp>
          <p:nvSpPr>
            <p:cNvPr id="20" name="圆角矩形 11">
              <a:extLst>
                <a:ext uri="{FF2B5EF4-FFF2-40B4-BE49-F238E27FC236}">
                  <a16:creationId xmlns:a16="http://schemas.microsoft.com/office/drawing/2014/main" id="{902907A8-F308-0C3A-149E-E580D7DB2445}"/>
                </a:ext>
              </a:extLst>
            </p:cNvPr>
            <p:cNvSpPr/>
            <p:nvPr/>
          </p:nvSpPr>
          <p:spPr>
            <a:xfrm>
              <a:off x="6451907" y="2041300"/>
              <a:ext cx="1488939" cy="675018"/>
            </a:xfrm>
            <a:prstGeom prst="roundRect">
              <a:avLst>
                <a:gd name="adj" fmla="val 5807"/>
              </a:avLst>
            </a:prstGeom>
            <a:solidFill>
              <a:schemeClr val="tx2">
                <a:lumMod val="20000"/>
                <a:lumOff val="80000"/>
              </a:schemeClr>
            </a:solidFill>
            <a:ln w="12700" cap="flat" cmpd="sng" algn="ctr">
              <a:solidFill>
                <a:srgbClr val="ADB9C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id="{E3AF1686-B541-33CD-614B-F109CCB87856}"/>
                </a:ext>
              </a:extLst>
            </p:cNvPr>
            <p:cNvSpPr txBox="1"/>
            <p:nvPr/>
          </p:nvSpPr>
          <p:spPr>
            <a:xfrm>
              <a:off x="6472100" y="2087082"/>
              <a:ext cx="1448551" cy="578732"/>
            </a:xfrm>
            <a:prstGeom prst="rect">
              <a:avLst/>
            </a:prstGeom>
            <a:noFill/>
            <a:ln>
              <a:noFill/>
            </a:ln>
          </p:spPr>
          <p:txBody>
            <a:bodyPr wrap="square">
              <a:spAutoFit/>
            </a:bodyPr>
            <a:lstStyle/>
            <a:p>
              <a:pPr algn="ctr"/>
              <a:r>
                <a:rPr lang="zh-CN" altLang="en-US" sz="2400" dirty="0"/>
                <a:t>样本管间</a:t>
              </a:r>
            </a:p>
            <a:p>
              <a:pPr algn="ctr"/>
              <a:r>
                <a:rPr lang="zh-CN" altLang="en-US" sz="2400" dirty="0"/>
                <a:t>遮挡、重叠</a:t>
              </a:r>
            </a:p>
          </p:txBody>
        </p:sp>
      </p:grpSp>
      <p:grpSp>
        <p:nvGrpSpPr>
          <p:cNvPr id="23" name="组合 22">
            <a:extLst>
              <a:ext uri="{FF2B5EF4-FFF2-40B4-BE49-F238E27FC236}">
                <a16:creationId xmlns:a16="http://schemas.microsoft.com/office/drawing/2014/main" id="{C0FCB0B9-1E5A-68E3-2200-23C99A28F8EA}"/>
              </a:ext>
            </a:extLst>
          </p:cNvPr>
          <p:cNvGrpSpPr/>
          <p:nvPr/>
        </p:nvGrpSpPr>
        <p:grpSpPr>
          <a:xfrm>
            <a:off x="9388175" y="1571272"/>
            <a:ext cx="2607386" cy="1139697"/>
            <a:chOff x="6442237" y="2041301"/>
            <a:chExt cx="1066575" cy="627903"/>
          </a:xfrm>
        </p:grpSpPr>
        <p:sp>
          <p:nvSpPr>
            <p:cNvPr id="27" name="圆角矩形 11">
              <a:extLst>
                <a:ext uri="{FF2B5EF4-FFF2-40B4-BE49-F238E27FC236}">
                  <a16:creationId xmlns:a16="http://schemas.microsoft.com/office/drawing/2014/main" id="{F7C723C1-E7DE-7DB1-6D45-974E9E36F52B}"/>
                </a:ext>
              </a:extLst>
            </p:cNvPr>
            <p:cNvSpPr/>
            <p:nvPr/>
          </p:nvSpPr>
          <p:spPr>
            <a:xfrm>
              <a:off x="6451908" y="2041301"/>
              <a:ext cx="1047233" cy="627903"/>
            </a:xfrm>
            <a:prstGeom prst="roundRect">
              <a:avLst>
                <a:gd name="adj" fmla="val 5807"/>
              </a:avLst>
            </a:prstGeom>
            <a:solidFill>
              <a:srgbClr val="F2F2F2"/>
            </a:solid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30" name="文本框 29">
              <a:extLst>
                <a:ext uri="{FF2B5EF4-FFF2-40B4-BE49-F238E27FC236}">
                  <a16:creationId xmlns:a16="http://schemas.microsoft.com/office/drawing/2014/main" id="{ADD55454-DF23-ABA4-5601-0211D6B88523}"/>
                </a:ext>
              </a:extLst>
            </p:cNvPr>
            <p:cNvSpPr txBox="1"/>
            <p:nvPr/>
          </p:nvSpPr>
          <p:spPr>
            <a:xfrm>
              <a:off x="6442237" y="2140273"/>
              <a:ext cx="1066575" cy="461665"/>
            </a:xfrm>
            <a:prstGeom prst="rect">
              <a:avLst/>
            </a:prstGeom>
            <a:noFill/>
          </p:spPr>
          <p:txBody>
            <a:bodyPr wrap="square">
              <a:spAutoFit/>
            </a:bodyPr>
            <a:lstStyle/>
            <a:p>
              <a:pPr algn="ctr"/>
              <a:r>
                <a:rPr lang="zh-CN" altLang="en-US" sz="2400" dirty="0"/>
                <a:t>无模型</a:t>
              </a:r>
              <a:r>
                <a:rPr lang="zh-CN" altLang="en-US" sz="2400" b="1" dirty="0"/>
                <a:t>深度</a:t>
              </a:r>
              <a:r>
                <a:rPr lang="en-US" altLang="zh-CN" sz="2400" b="1" dirty="0"/>
                <a:t>Q</a:t>
              </a:r>
              <a:r>
                <a:rPr lang="zh-CN" altLang="en-US" sz="2400" b="1" dirty="0"/>
                <a:t>网络算法</a:t>
              </a:r>
              <a:r>
                <a:rPr lang="zh-CN" altLang="en-US" sz="2400" dirty="0"/>
                <a:t>学习框架</a:t>
              </a:r>
            </a:p>
          </p:txBody>
        </p:sp>
      </p:grpSp>
      <p:grpSp>
        <p:nvGrpSpPr>
          <p:cNvPr id="43" name="组合 42">
            <a:extLst>
              <a:ext uri="{FF2B5EF4-FFF2-40B4-BE49-F238E27FC236}">
                <a16:creationId xmlns:a16="http://schemas.microsoft.com/office/drawing/2014/main" id="{64BAA742-CCE0-08C5-B201-13B4E4A77C48}"/>
              </a:ext>
            </a:extLst>
          </p:cNvPr>
          <p:cNvGrpSpPr/>
          <p:nvPr/>
        </p:nvGrpSpPr>
        <p:grpSpPr>
          <a:xfrm>
            <a:off x="8129587" y="1692753"/>
            <a:ext cx="939167" cy="896734"/>
            <a:chOff x="6451907" y="2041301"/>
            <a:chExt cx="1404412" cy="624513"/>
          </a:xfrm>
        </p:grpSpPr>
        <p:sp>
          <p:nvSpPr>
            <p:cNvPr id="44" name="圆角矩形 11">
              <a:extLst>
                <a:ext uri="{FF2B5EF4-FFF2-40B4-BE49-F238E27FC236}">
                  <a16:creationId xmlns:a16="http://schemas.microsoft.com/office/drawing/2014/main" id="{C6926FE9-578C-89E9-A34B-71F3E50898EE}"/>
                </a:ext>
              </a:extLst>
            </p:cNvPr>
            <p:cNvSpPr/>
            <p:nvPr/>
          </p:nvSpPr>
          <p:spPr>
            <a:xfrm>
              <a:off x="6451907" y="2041301"/>
              <a:ext cx="1404411" cy="617519"/>
            </a:xfrm>
            <a:prstGeom prst="roundRect">
              <a:avLst>
                <a:gd name="adj" fmla="val 5807"/>
              </a:avLst>
            </a:prstGeom>
            <a:solidFill>
              <a:schemeClr val="tx2">
                <a:lumMod val="20000"/>
                <a:lumOff val="80000"/>
              </a:schemeClr>
            </a:solidFill>
            <a:ln w="12700" cap="flat" cmpd="sng" algn="ctr">
              <a:solidFill>
                <a:srgbClr val="ADB9C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45" name="文本框 44">
              <a:extLst>
                <a:ext uri="{FF2B5EF4-FFF2-40B4-BE49-F238E27FC236}">
                  <a16:creationId xmlns:a16="http://schemas.microsoft.com/office/drawing/2014/main" id="{35E75C10-700F-8008-CC2A-DE23FE4D9CCB}"/>
                </a:ext>
              </a:extLst>
            </p:cNvPr>
            <p:cNvSpPr txBox="1"/>
            <p:nvPr/>
          </p:nvSpPr>
          <p:spPr>
            <a:xfrm>
              <a:off x="6472101" y="2087082"/>
              <a:ext cx="1384218" cy="578732"/>
            </a:xfrm>
            <a:prstGeom prst="rect">
              <a:avLst/>
            </a:prstGeom>
            <a:noFill/>
            <a:ln>
              <a:noFill/>
            </a:ln>
          </p:spPr>
          <p:txBody>
            <a:bodyPr wrap="square">
              <a:spAutoFit/>
            </a:bodyPr>
            <a:lstStyle/>
            <a:p>
              <a:pPr algn="ctr"/>
              <a:r>
                <a:rPr lang="zh-CN" altLang="en-US" sz="2400" dirty="0"/>
                <a:t>最优策略</a:t>
              </a:r>
            </a:p>
          </p:txBody>
        </p:sp>
      </p:grpSp>
      <p:sp>
        <p:nvSpPr>
          <p:cNvPr id="47" name="文本框 46">
            <a:extLst>
              <a:ext uri="{FF2B5EF4-FFF2-40B4-BE49-F238E27FC236}">
                <a16:creationId xmlns:a16="http://schemas.microsoft.com/office/drawing/2014/main" id="{7D44AD08-3C1A-2B0F-1B34-696A79DC5762}"/>
              </a:ext>
            </a:extLst>
          </p:cNvPr>
          <p:cNvSpPr txBox="1"/>
          <p:nvPr/>
        </p:nvSpPr>
        <p:spPr>
          <a:xfrm>
            <a:off x="9973920" y="4276019"/>
            <a:ext cx="1772967" cy="1015663"/>
          </a:xfrm>
          <a:prstGeom prst="rect">
            <a:avLst/>
          </a:prstGeom>
          <a:noFill/>
        </p:spPr>
        <p:txBody>
          <a:bodyPr wrap="square" rtlCol="0">
            <a:spAutoFit/>
          </a:bodyPr>
          <a:lstStyle/>
          <a:p>
            <a:pPr algn="ctr"/>
            <a:r>
              <a:rPr lang="zh-CN" altLang="en-US" sz="2000" dirty="0"/>
              <a:t>设置奖励函数、损失函数进行训练</a:t>
            </a:r>
          </a:p>
        </p:txBody>
      </p:sp>
      <p:sp>
        <p:nvSpPr>
          <p:cNvPr id="49" name="文本框 48">
            <a:extLst>
              <a:ext uri="{FF2B5EF4-FFF2-40B4-BE49-F238E27FC236}">
                <a16:creationId xmlns:a16="http://schemas.microsoft.com/office/drawing/2014/main" id="{EF265A76-071D-F19A-3985-545C6CD3029B}"/>
              </a:ext>
            </a:extLst>
          </p:cNvPr>
          <p:cNvSpPr txBox="1"/>
          <p:nvPr/>
        </p:nvSpPr>
        <p:spPr>
          <a:xfrm>
            <a:off x="9484414" y="4380130"/>
            <a:ext cx="398085" cy="461665"/>
          </a:xfrm>
          <a:prstGeom prst="rect">
            <a:avLst/>
          </a:prstGeom>
          <a:noFill/>
        </p:spPr>
        <p:txBody>
          <a:bodyPr wrap="square">
            <a:spAutoFit/>
          </a:bodyPr>
          <a:lstStyle/>
          <a:p>
            <a:r>
              <a:rPr lang="zh-CN" altLang="en-US" sz="2400" b="1" dirty="0"/>
              <a:t>→</a:t>
            </a:r>
          </a:p>
        </p:txBody>
      </p:sp>
      <p:sp>
        <p:nvSpPr>
          <p:cNvPr id="51" name="文本框 50">
            <a:extLst>
              <a:ext uri="{FF2B5EF4-FFF2-40B4-BE49-F238E27FC236}">
                <a16:creationId xmlns:a16="http://schemas.microsoft.com/office/drawing/2014/main" id="{20B8D66E-776D-EFEC-92B3-847A19956FD9}"/>
              </a:ext>
            </a:extLst>
          </p:cNvPr>
          <p:cNvSpPr txBox="1"/>
          <p:nvPr/>
        </p:nvSpPr>
        <p:spPr>
          <a:xfrm>
            <a:off x="6420838" y="3008448"/>
            <a:ext cx="1662501" cy="400110"/>
          </a:xfrm>
          <a:prstGeom prst="rect">
            <a:avLst/>
          </a:prstGeom>
          <a:noFill/>
        </p:spPr>
        <p:txBody>
          <a:bodyPr wrap="square">
            <a:spAutoFit/>
          </a:bodyPr>
          <a:lstStyle/>
          <a:p>
            <a:r>
              <a:rPr lang="zh-CN" altLang="en-US" sz="2000" dirty="0"/>
              <a:t>像素级</a:t>
            </a:r>
            <a:r>
              <a:rPr lang="en-US" altLang="zh-CN" sz="2000" dirty="0"/>
              <a:t>Q</a:t>
            </a:r>
            <a:r>
              <a:rPr lang="zh-CN" altLang="en-US" sz="2000" dirty="0"/>
              <a:t>值图</a:t>
            </a:r>
            <a:r>
              <a:rPr lang="en-US" altLang="zh-CN" sz="2000" dirty="0"/>
              <a:t> </a:t>
            </a:r>
            <a:endParaRPr lang="zh-CN" altLang="en-US" sz="2000" dirty="0"/>
          </a:p>
        </p:txBody>
      </p:sp>
      <p:sp>
        <p:nvSpPr>
          <p:cNvPr id="52" name="文本框 51">
            <a:extLst>
              <a:ext uri="{FF2B5EF4-FFF2-40B4-BE49-F238E27FC236}">
                <a16:creationId xmlns:a16="http://schemas.microsoft.com/office/drawing/2014/main" id="{A6A979BE-06C8-AF56-0077-7E8DAA32849C}"/>
              </a:ext>
            </a:extLst>
          </p:cNvPr>
          <p:cNvSpPr txBox="1"/>
          <p:nvPr/>
        </p:nvSpPr>
        <p:spPr>
          <a:xfrm>
            <a:off x="8123402" y="6052335"/>
            <a:ext cx="1410048" cy="707886"/>
          </a:xfrm>
          <a:prstGeom prst="rect">
            <a:avLst/>
          </a:prstGeom>
          <a:noFill/>
        </p:spPr>
        <p:txBody>
          <a:bodyPr wrap="square" rtlCol="0">
            <a:spAutoFit/>
          </a:bodyPr>
          <a:lstStyle/>
          <a:p>
            <a:pPr algn="ctr"/>
            <a:r>
              <a:rPr lang="zh-CN" altLang="en-US" sz="2000" dirty="0"/>
              <a:t>选择最优动作状态</a:t>
            </a:r>
          </a:p>
        </p:txBody>
      </p:sp>
      <p:sp>
        <p:nvSpPr>
          <p:cNvPr id="55" name="文本框 54">
            <a:extLst>
              <a:ext uri="{FF2B5EF4-FFF2-40B4-BE49-F238E27FC236}">
                <a16:creationId xmlns:a16="http://schemas.microsoft.com/office/drawing/2014/main" id="{E9050683-465A-6124-B6A1-666C8EF71B94}"/>
              </a:ext>
            </a:extLst>
          </p:cNvPr>
          <p:cNvSpPr txBox="1"/>
          <p:nvPr/>
        </p:nvSpPr>
        <p:spPr>
          <a:xfrm>
            <a:off x="3592363" y="4475197"/>
            <a:ext cx="398085" cy="461665"/>
          </a:xfrm>
          <a:prstGeom prst="rect">
            <a:avLst/>
          </a:prstGeom>
          <a:noFill/>
        </p:spPr>
        <p:txBody>
          <a:bodyPr wrap="square">
            <a:spAutoFit/>
          </a:bodyPr>
          <a:lstStyle/>
          <a:p>
            <a:r>
              <a:rPr lang="zh-CN" altLang="en-US" sz="2400" b="1" dirty="0"/>
              <a:t>→</a:t>
            </a:r>
          </a:p>
        </p:txBody>
      </p:sp>
    </p:spTree>
    <p:extLst>
      <p:ext uri="{BB962C8B-B14F-4D97-AF65-F5344CB8AC3E}">
        <p14:creationId xmlns:p14="http://schemas.microsoft.com/office/powerpoint/2010/main" val="2321682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箭头: V 形 161">
            <a:extLst>
              <a:ext uri="{FF2B5EF4-FFF2-40B4-BE49-F238E27FC236}">
                <a16:creationId xmlns:a16="http://schemas.microsoft.com/office/drawing/2014/main" id="{707A3D2A-B8C9-6B84-802E-A237F6E373FC}"/>
              </a:ext>
            </a:extLst>
          </p:cNvPr>
          <p:cNvSpPr/>
          <p:nvPr/>
        </p:nvSpPr>
        <p:spPr>
          <a:xfrm>
            <a:off x="9372586" y="1970880"/>
            <a:ext cx="955954" cy="352078"/>
          </a:xfrm>
          <a:custGeom>
            <a:avLst/>
            <a:gdLst>
              <a:gd name="connsiteX0" fmla="*/ 36072 w 2827308"/>
              <a:gd name="connsiteY0" fmla="*/ 0 h 530225"/>
              <a:gd name="connsiteX1" fmla="*/ 2562201 w 2827308"/>
              <a:gd name="connsiteY1" fmla="*/ 0 h 530225"/>
              <a:gd name="connsiteX2" fmla="*/ 2587657 w 2827308"/>
              <a:gd name="connsiteY2" fmla="*/ 10544 h 530225"/>
              <a:gd name="connsiteX3" fmla="*/ 2816769 w 2827308"/>
              <a:gd name="connsiteY3" fmla="*/ 239657 h 530225"/>
              <a:gd name="connsiteX4" fmla="*/ 2816769 w 2827308"/>
              <a:gd name="connsiteY4" fmla="*/ 290569 h 530225"/>
              <a:gd name="connsiteX5" fmla="*/ 2587657 w 2827308"/>
              <a:gd name="connsiteY5" fmla="*/ 519681 h 530225"/>
              <a:gd name="connsiteX6" fmla="*/ 2562201 w 2827308"/>
              <a:gd name="connsiteY6" fmla="*/ 530225 h 530225"/>
              <a:gd name="connsiteX7" fmla="*/ 36072 w 2827308"/>
              <a:gd name="connsiteY7" fmla="*/ 530225 h 530225"/>
              <a:gd name="connsiteX8" fmla="*/ 10616 w 2827308"/>
              <a:gd name="connsiteY8" fmla="*/ 468769 h 530225"/>
              <a:gd name="connsiteX9" fmla="*/ 188817 w 2827308"/>
              <a:gd name="connsiteY9" fmla="*/ 290569 h 530225"/>
              <a:gd name="connsiteX10" fmla="*/ 188817 w 2827308"/>
              <a:gd name="connsiteY10" fmla="*/ 239657 h 530225"/>
              <a:gd name="connsiteX11" fmla="*/ 10616 w 2827308"/>
              <a:gd name="connsiteY11" fmla="*/ 61456 h 530225"/>
              <a:gd name="connsiteX12" fmla="*/ 36072 w 2827308"/>
              <a:gd name="connsiteY12" fmla="*/ 0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7308" h="530225">
                <a:moveTo>
                  <a:pt x="36072" y="0"/>
                </a:moveTo>
                <a:lnTo>
                  <a:pt x="2562201" y="0"/>
                </a:lnTo>
                <a:cubicBezTo>
                  <a:pt x="2571745" y="0"/>
                  <a:pt x="2580909" y="3796"/>
                  <a:pt x="2587657" y="10544"/>
                </a:cubicBezTo>
                <a:lnTo>
                  <a:pt x="2816769" y="239657"/>
                </a:lnTo>
                <a:cubicBezTo>
                  <a:pt x="2830821" y="253709"/>
                  <a:pt x="2830821" y="276517"/>
                  <a:pt x="2816769" y="290569"/>
                </a:cubicBezTo>
                <a:lnTo>
                  <a:pt x="2587657" y="519681"/>
                </a:lnTo>
                <a:cubicBezTo>
                  <a:pt x="2580909" y="526429"/>
                  <a:pt x="2571745" y="530225"/>
                  <a:pt x="2562201" y="530225"/>
                </a:cubicBezTo>
                <a:lnTo>
                  <a:pt x="36072" y="530225"/>
                </a:lnTo>
                <a:cubicBezTo>
                  <a:pt x="4001" y="530225"/>
                  <a:pt x="-12061" y="491446"/>
                  <a:pt x="10616" y="468769"/>
                </a:cubicBezTo>
                <a:lnTo>
                  <a:pt x="188817" y="290569"/>
                </a:lnTo>
                <a:cubicBezTo>
                  <a:pt x="202869" y="276517"/>
                  <a:pt x="202869" y="253709"/>
                  <a:pt x="188817" y="239657"/>
                </a:cubicBezTo>
                <a:lnTo>
                  <a:pt x="10616" y="61456"/>
                </a:lnTo>
                <a:cubicBezTo>
                  <a:pt x="-12061" y="38779"/>
                  <a:pt x="4001" y="0"/>
                  <a:pt x="36072" y="0"/>
                </a:cubicBezTo>
              </a:path>
            </a:pathLst>
          </a:cu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 name="箭头: V 形 161">
            <a:extLst>
              <a:ext uri="{FF2B5EF4-FFF2-40B4-BE49-F238E27FC236}">
                <a16:creationId xmlns:a16="http://schemas.microsoft.com/office/drawing/2014/main" id="{90338DCD-236B-6D90-F2A4-E06D8601FA57}"/>
              </a:ext>
            </a:extLst>
          </p:cNvPr>
          <p:cNvSpPr/>
          <p:nvPr/>
        </p:nvSpPr>
        <p:spPr>
          <a:xfrm>
            <a:off x="6833153" y="1975451"/>
            <a:ext cx="955954" cy="352078"/>
          </a:xfrm>
          <a:custGeom>
            <a:avLst/>
            <a:gdLst>
              <a:gd name="connsiteX0" fmla="*/ 36072 w 2827308"/>
              <a:gd name="connsiteY0" fmla="*/ 0 h 530225"/>
              <a:gd name="connsiteX1" fmla="*/ 2562201 w 2827308"/>
              <a:gd name="connsiteY1" fmla="*/ 0 h 530225"/>
              <a:gd name="connsiteX2" fmla="*/ 2587657 w 2827308"/>
              <a:gd name="connsiteY2" fmla="*/ 10544 h 530225"/>
              <a:gd name="connsiteX3" fmla="*/ 2816769 w 2827308"/>
              <a:gd name="connsiteY3" fmla="*/ 239657 h 530225"/>
              <a:gd name="connsiteX4" fmla="*/ 2816769 w 2827308"/>
              <a:gd name="connsiteY4" fmla="*/ 290569 h 530225"/>
              <a:gd name="connsiteX5" fmla="*/ 2587657 w 2827308"/>
              <a:gd name="connsiteY5" fmla="*/ 519681 h 530225"/>
              <a:gd name="connsiteX6" fmla="*/ 2562201 w 2827308"/>
              <a:gd name="connsiteY6" fmla="*/ 530225 h 530225"/>
              <a:gd name="connsiteX7" fmla="*/ 36072 w 2827308"/>
              <a:gd name="connsiteY7" fmla="*/ 530225 h 530225"/>
              <a:gd name="connsiteX8" fmla="*/ 10616 w 2827308"/>
              <a:gd name="connsiteY8" fmla="*/ 468769 h 530225"/>
              <a:gd name="connsiteX9" fmla="*/ 188817 w 2827308"/>
              <a:gd name="connsiteY9" fmla="*/ 290569 h 530225"/>
              <a:gd name="connsiteX10" fmla="*/ 188817 w 2827308"/>
              <a:gd name="connsiteY10" fmla="*/ 239657 h 530225"/>
              <a:gd name="connsiteX11" fmla="*/ 10616 w 2827308"/>
              <a:gd name="connsiteY11" fmla="*/ 61456 h 530225"/>
              <a:gd name="connsiteX12" fmla="*/ 36072 w 2827308"/>
              <a:gd name="connsiteY12" fmla="*/ 0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7308" h="530225">
                <a:moveTo>
                  <a:pt x="36072" y="0"/>
                </a:moveTo>
                <a:lnTo>
                  <a:pt x="2562201" y="0"/>
                </a:lnTo>
                <a:cubicBezTo>
                  <a:pt x="2571745" y="0"/>
                  <a:pt x="2580909" y="3796"/>
                  <a:pt x="2587657" y="10544"/>
                </a:cubicBezTo>
                <a:lnTo>
                  <a:pt x="2816769" y="239657"/>
                </a:lnTo>
                <a:cubicBezTo>
                  <a:pt x="2830821" y="253709"/>
                  <a:pt x="2830821" y="276517"/>
                  <a:pt x="2816769" y="290569"/>
                </a:cubicBezTo>
                <a:lnTo>
                  <a:pt x="2587657" y="519681"/>
                </a:lnTo>
                <a:cubicBezTo>
                  <a:pt x="2580909" y="526429"/>
                  <a:pt x="2571745" y="530225"/>
                  <a:pt x="2562201" y="530225"/>
                </a:cubicBezTo>
                <a:lnTo>
                  <a:pt x="36072" y="530225"/>
                </a:lnTo>
                <a:cubicBezTo>
                  <a:pt x="4001" y="530225"/>
                  <a:pt x="-12061" y="491446"/>
                  <a:pt x="10616" y="468769"/>
                </a:cubicBezTo>
                <a:lnTo>
                  <a:pt x="188817" y="290569"/>
                </a:lnTo>
                <a:cubicBezTo>
                  <a:pt x="202869" y="276517"/>
                  <a:pt x="202869" y="253709"/>
                  <a:pt x="188817" y="239657"/>
                </a:cubicBezTo>
                <a:lnTo>
                  <a:pt x="10616" y="61456"/>
                </a:lnTo>
                <a:cubicBezTo>
                  <a:pt x="-12061" y="38779"/>
                  <a:pt x="4001" y="0"/>
                  <a:pt x="36072" y="0"/>
                </a:cubicBezTo>
              </a:path>
            </a:pathLst>
          </a:cu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1" name="TextBox 98">
            <a:extLst>
              <a:ext uri="{FF2B5EF4-FFF2-40B4-BE49-F238E27FC236}">
                <a16:creationId xmlns:a16="http://schemas.microsoft.com/office/drawing/2014/main" id="{07ADAF66-C39F-E1AC-666B-17F6DC0A3FB9}"/>
              </a:ext>
            </a:extLst>
          </p:cNvPr>
          <p:cNvSpPr txBox="1"/>
          <p:nvPr/>
        </p:nvSpPr>
        <p:spPr>
          <a:xfrm>
            <a:off x="2218360" y="1081253"/>
            <a:ext cx="5911227"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zh-CN"/>
            </a:defPPr>
            <a:lvl1pPr>
              <a:defRPr sz="1600" b="1">
                <a:solidFill>
                  <a:srgbClr val="EE974A"/>
                </a:solidFill>
                <a:latin typeface="微软雅黑" pitchFamily="34" charset="-122"/>
                <a:ea typeface="微软雅黑" pitchFamily="34" charset="-122"/>
              </a:defRPr>
            </a:lvl1pPr>
          </a:lstStyle>
          <a:p>
            <a:r>
              <a:rPr lang="zh-CN" altLang="en-US" sz="2800" dirty="0">
                <a:ln/>
                <a:solidFill>
                  <a:schemeClr val="accent1">
                    <a:lumMod val="50000"/>
                  </a:schemeClr>
                </a:solidFill>
                <a:latin typeface="微软雅黑"/>
                <a:ea typeface="微软雅黑"/>
              </a:rPr>
              <a:t>基于力反馈的持续学习系统</a:t>
            </a:r>
            <a:endParaRPr lang="en-US" altLang="zh-CN" sz="2800" dirty="0">
              <a:ln/>
              <a:solidFill>
                <a:schemeClr val="accent1">
                  <a:lumMod val="50000"/>
                </a:schemeClr>
              </a:solidFill>
              <a:latin typeface="微软雅黑"/>
              <a:ea typeface="微软雅黑"/>
            </a:endParaRPr>
          </a:p>
        </p:txBody>
      </p:sp>
      <p:sp>
        <p:nvSpPr>
          <p:cNvPr id="2" name="箭头: V 形 161">
            <a:extLst>
              <a:ext uri="{FF2B5EF4-FFF2-40B4-BE49-F238E27FC236}">
                <a16:creationId xmlns:a16="http://schemas.microsoft.com/office/drawing/2014/main" id="{D1036C90-E966-594F-01F1-BEB1F599507F}"/>
              </a:ext>
            </a:extLst>
          </p:cNvPr>
          <p:cNvSpPr/>
          <p:nvPr/>
        </p:nvSpPr>
        <p:spPr>
          <a:xfrm>
            <a:off x="3741965" y="1975451"/>
            <a:ext cx="1293958" cy="352078"/>
          </a:xfrm>
          <a:custGeom>
            <a:avLst/>
            <a:gdLst>
              <a:gd name="connsiteX0" fmla="*/ 36072 w 2827308"/>
              <a:gd name="connsiteY0" fmla="*/ 0 h 530225"/>
              <a:gd name="connsiteX1" fmla="*/ 2562201 w 2827308"/>
              <a:gd name="connsiteY1" fmla="*/ 0 h 530225"/>
              <a:gd name="connsiteX2" fmla="*/ 2587657 w 2827308"/>
              <a:gd name="connsiteY2" fmla="*/ 10544 h 530225"/>
              <a:gd name="connsiteX3" fmla="*/ 2816769 w 2827308"/>
              <a:gd name="connsiteY3" fmla="*/ 239657 h 530225"/>
              <a:gd name="connsiteX4" fmla="*/ 2816769 w 2827308"/>
              <a:gd name="connsiteY4" fmla="*/ 290569 h 530225"/>
              <a:gd name="connsiteX5" fmla="*/ 2587657 w 2827308"/>
              <a:gd name="connsiteY5" fmla="*/ 519681 h 530225"/>
              <a:gd name="connsiteX6" fmla="*/ 2562201 w 2827308"/>
              <a:gd name="connsiteY6" fmla="*/ 530225 h 530225"/>
              <a:gd name="connsiteX7" fmla="*/ 36072 w 2827308"/>
              <a:gd name="connsiteY7" fmla="*/ 530225 h 530225"/>
              <a:gd name="connsiteX8" fmla="*/ 10616 w 2827308"/>
              <a:gd name="connsiteY8" fmla="*/ 468769 h 530225"/>
              <a:gd name="connsiteX9" fmla="*/ 188817 w 2827308"/>
              <a:gd name="connsiteY9" fmla="*/ 290569 h 530225"/>
              <a:gd name="connsiteX10" fmla="*/ 188817 w 2827308"/>
              <a:gd name="connsiteY10" fmla="*/ 239657 h 530225"/>
              <a:gd name="connsiteX11" fmla="*/ 10616 w 2827308"/>
              <a:gd name="connsiteY11" fmla="*/ 61456 h 530225"/>
              <a:gd name="connsiteX12" fmla="*/ 36072 w 2827308"/>
              <a:gd name="connsiteY12" fmla="*/ 0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7308" h="530225">
                <a:moveTo>
                  <a:pt x="36072" y="0"/>
                </a:moveTo>
                <a:lnTo>
                  <a:pt x="2562201" y="0"/>
                </a:lnTo>
                <a:cubicBezTo>
                  <a:pt x="2571745" y="0"/>
                  <a:pt x="2580909" y="3796"/>
                  <a:pt x="2587657" y="10544"/>
                </a:cubicBezTo>
                <a:lnTo>
                  <a:pt x="2816769" y="239657"/>
                </a:lnTo>
                <a:cubicBezTo>
                  <a:pt x="2830821" y="253709"/>
                  <a:pt x="2830821" y="276517"/>
                  <a:pt x="2816769" y="290569"/>
                </a:cubicBezTo>
                <a:lnTo>
                  <a:pt x="2587657" y="519681"/>
                </a:lnTo>
                <a:cubicBezTo>
                  <a:pt x="2580909" y="526429"/>
                  <a:pt x="2571745" y="530225"/>
                  <a:pt x="2562201" y="530225"/>
                </a:cubicBezTo>
                <a:lnTo>
                  <a:pt x="36072" y="530225"/>
                </a:lnTo>
                <a:cubicBezTo>
                  <a:pt x="4001" y="530225"/>
                  <a:pt x="-12061" y="491446"/>
                  <a:pt x="10616" y="468769"/>
                </a:cubicBezTo>
                <a:lnTo>
                  <a:pt x="188817" y="290569"/>
                </a:lnTo>
                <a:cubicBezTo>
                  <a:pt x="202869" y="276517"/>
                  <a:pt x="202869" y="253709"/>
                  <a:pt x="188817" y="239657"/>
                </a:cubicBezTo>
                <a:lnTo>
                  <a:pt x="10616" y="61456"/>
                </a:lnTo>
                <a:cubicBezTo>
                  <a:pt x="-12061" y="38779"/>
                  <a:pt x="4001" y="0"/>
                  <a:pt x="36072" y="0"/>
                </a:cubicBezTo>
              </a:path>
            </a:pathLst>
          </a:cu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nvGrpSpPr>
          <p:cNvPr id="3" name="组合 2">
            <a:extLst>
              <a:ext uri="{FF2B5EF4-FFF2-40B4-BE49-F238E27FC236}">
                <a16:creationId xmlns:a16="http://schemas.microsoft.com/office/drawing/2014/main" id="{DF283B51-D029-9823-CDCB-F20E252994B6}"/>
              </a:ext>
            </a:extLst>
          </p:cNvPr>
          <p:cNvGrpSpPr/>
          <p:nvPr/>
        </p:nvGrpSpPr>
        <p:grpSpPr>
          <a:xfrm>
            <a:off x="7789106" y="1665606"/>
            <a:ext cx="2069690" cy="969252"/>
            <a:chOff x="6451908" y="2041301"/>
            <a:chExt cx="1578283" cy="810769"/>
          </a:xfrm>
        </p:grpSpPr>
        <p:sp>
          <p:nvSpPr>
            <p:cNvPr id="4" name="圆角矩形 11">
              <a:extLst>
                <a:ext uri="{FF2B5EF4-FFF2-40B4-BE49-F238E27FC236}">
                  <a16:creationId xmlns:a16="http://schemas.microsoft.com/office/drawing/2014/main" id="{6F5CC5EF-175F-2CA1-8F34-E932CB471B4F}"/>
                </a:ext>
              </a:extLst>
            </p:cNvPr>
            <p:cNvSpPr/>
            <p:nvPr/>
          </p:nvSpPr>
          <p:spPr>
            <a:xfrm>
              <a:off x="6451908" y="2041301"/>
              <a:ext cx="1518031" cy="810769"/>
            </a:xfrm>
            <a:prstGeom prst="roundRect">
              <a:avLst>
                <a:gd name="adj" fmla="val 5807"/>
              </a:avLst>
            </a:prstGeom>
            <a:solidFill>
              <a:srgbClr val="F2F2F2"/>
            </a:solid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575BA9D9-D6C3-42F4-5479-89FFFC115C2E}"/>
                </a:ext>
              </a:extLst>
            </p:cNvPr>
            <p:cNvSpPr txBox="1"/>
            <p:nvPr/>
          </p:nvSpPr>
          <p:spPr>
            <a:xfrm>
              <a:off x="6549188" y="2099124"/>
              <a:ext cx="1481003" cy="695120"/>
            </a:xfrm>
            <a:prstGeom prst="rect">
              <a:avLst/>
            </a:prstGeom>
            <a:noFill/>
          </p:spPr>
          <p:txBody>
            <a:bodyPr wrap="square">
              <a:spAutoFit/>
            </a:bodyPr>
            <a:lstStyle/>
            <a:p>
              <a:r>
                <a:rPr lang="zh-CN" altLang="en-US" sz="2400" dirty="0"/>
                <a:t>末端执行器</a:t>
              </a:r>
              <a:r>
                <a:rPr lang="zh-CN" altLang="en-US" sz="2400" b="1" dirty="0"/>
                <a:t>力反馈</a:t>
              </a:r>
              <a:r>
                <a:rPr lang="zh-CN" altLang="en-US" sz="2400" dirty="0"/>
                <a:t>优化</a:t>
              </a:r>
            </a:p>
          </p:txBody>
        </p:sp>
      </p:grpSp>
      <p:grpSp>
        <p:nvGrpSpPr>
          <p:cNvPr id="6" name="组合 5">
            <a:extLst>
              <a:ext uri="{FF2B5EF4-FFF2-40B4-BE49-F238E27FC236}">
                <a16:creationId xmlns:a16="http://schemas.microsoft.com/office/drawing/2014/main" id="{6BFEB126-6799-34E1-98DE-5908AC61FBA6}"/>
              </a:ext>
            </a:extLst>
          </p:cNvPr>
          <p:cNvGrpSpPr/>
          <p:nvPr/>
        </p:nvGrpSpPr>
        <p:grpSpPr>
          <a:xfrm>
            <a:off x="2271320" y="1665749"/>
            <a:ext cx="2111685" cy="969253"/>
            <a:chOff x="6363505" y="2041301"/>
            <a:chExt cx="1241030" cy="969253"/>
          </a:xfrm>
        </p:grpSpPr>
        <p:sp>
          <p:nvSpPr>
            <p:cNvPr id="7" name="圆角矩形 11">
              <a:extLst>
                <a:ext uri="{FF2B5EF4-FFF2-40B4-BE49-F238E27FC236}">
                  <a16:creationId xmlns:a16="http://schemas.microsoft.com/office/drawing/2014/main" id="{20BF5C34-CADE-031B-3EE9-E8FB5D7A668B}"/>
                </a:ext>
              </a:extLst>
            </p:cNvPr>
            <p:cNvSpPr/>
            <p:nvPr/>
          </p:nvSpPr>
          <p:spPr>
            <a:xfrm>
              <a:off x="6363505" y="2041301"/>
              <a:ext cx="1208945" cy="969253"/>
            </a:xfrm>
            <a:prstGeom prst="roundRect">
              <a:avLst>
                <a:gd name="adj" fmla="val 5807"/>
              </a:avLst>
            </a:prstGeom>
            <a:solidFill>
              <a:srgbClr val="F2F2F2"/>
            </a:solid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56B49D3E-CA13-130C-F1A0-802C7BA3F4CA}"/>
                </a:ext>
              </a:extLst>
            </p:cNvPr>
            <p:cNvSpPr txBox="1"/>
            <p:nvPr/>
          </p:nvSpPr>
          <p:spPr>
            <a:xfrm>
              <a:off x="6363505" y="2123351"/>
              <a:ext cx="1241030" cy="830997"/>
            </a:xfrm>
            <a:prstGeom prst="rect">
              <a:avLst/>
            </a:prstGeom>
            <a:noFill/>
          </p:spPr>
          <p:txBody>
            <a:bodyPr wrap="square">
              <a:spAutoFit/>
            </a:bodyPr>
            <a:lstStyle/>
            <a:p>
              <a:pPr marL="342900" indent="-342900">
                <a:buFont typeface="Arial" panose="020B0604020202020204" pitchFamily="34" charset="0"/>
                <a:buChar char="•"/>
              </a:pPr>
              <a:r>
                <a:rPr lang="zh-CN" altLang="en-US" sz="2400" dirty="0"/>
                <a:t>策略非线性</a:t>
              </a:r>
              <a:endParaRPr lang="en-US" altLang="zh-CN" sz="2400" dirty="0"/>
            </a:p>
            <a:p>
              <a:pPr marL="342900" indent="-342900">
                <a:buFont typeface="Arial" panose="020B0604020202020204" pitchFamily="34" charset="0"/>
                <a:buChar char="•"/>
              </a:pPr>
              <a:r>
                <a:rPr lang="zh-CN" altLang="en-US" sz="2400" dirty="0"/>
                <a:t>环境扰动</a:t>
              </a:r>
            </a:p>
          </p:txBody>
        </p:sp>
      </p:grpSp>
      <p:grpSp>
        <p:nvGrpSpPr>
          <p:cNvPr id="14" name="组合 13">
            <a:extLst>
              <a:ext uri="{FF2B5EF4-FFF2-40B4-BE49-F238E27FC236}">
                <a16:creationId xmlns:a16="http://schemas.microsoft.com/office/drawing/2014/main" id="{E9652A2C-DD71-149F-3F08-3957DCFE623D}"/>
              </a:ext>
            </a:extLst>
          </p:cNvPr>
          <p:cNvGrpSpPr/>
          <p:nvPr/>
        </p:nvGrpSpPr>
        <p:grpSpPr>
          <a:xfrm>
            <a:off x="5035923" y="1662294"/>
            <a:ext cx="2100265" cy="969252"/>
            <a:chOff x="6451907" y="2041301"/>
            <a:chExt cx="1601599" cy="810769"/>
          </a:xfrm>
        </p:grpSpPr>
        <p:sp>
          <p:nvSpPr>
            <p:cNvPr id="15" name="圆角矩形 11">
              <a:extLst>
                <a:ext uri="{FF2B5EF4-FFF2-40B4-BE49-F238E27FC236}">
                  <a16:creationId xmlns:a16="http://schemas.microsoft.com/office/drawing/2014/main" id="{2CF41304-CFF1-66AC-034F-1D9BB3C4BE73}"/>
                </a:ext>
              </a:extLst>
            </p:cNvPr>
            <p:cNvSpPr/>
            <p:nvPr/>
          </p:nvSpPr>
          <p:spPr>
            <a:xfrm>
              <a:off x="6451907" y="2041301"/>
              <a:ext cx="1601599" cy="810769"/>
            </a:xfrm>
            <a:prstGeom prst="roundRect">
              <a:avLst>
                <a:gd name="adj" fmla="val 5807"/>
              </a:avLst>
            </a:prstGeom>
            <a:solidFill>
              <a:srgbClr val="F2F2F2"/>
            </a:solid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2C5729CC-17A9-638E-313F-031803D17EFF}"/>
                </a:ext>
              </a:extLst>
            </p:cNvPr>
            <p:cNvSpPr txBox="1"/>
            <p:nvPr/>
          </p:nvSpPr>
          <p:spPr>
            <a:xfrm>
              <a:off x="6451907" y="2099125"/>
              <a:ext cx="1568675" cy="695120"/>
            </a:xfrm>
            <a:prstGeom prst="rect">
              <a:avLst/>
            </a:prstGeom>
            <a:noFill/>
          </p:spPr>
          <p:txBody>
            <a:bodyPr wrap="square">
              <a:spAutoFit/>
            </a:bodyPr>
            <a:lstStyle/>
            <a:p>
              <a:pPr marL="342900" indent="-342900">
                <a:buFont typeface="Arial" panose="020B0604020202020204" pitchFamily="34" charset="0"/>
                <a:buChar char="•"/>
              </a:pPr>
              <a:r>
                <a:rPr lang="zh-CN" altLang="en-US" sz="2400" dirty="0"/>
                <a:t>成功率降低</a:t>
              </a:r>
              <a:endParaRPr lang="en-US" altLang="zh-CN" sz="2400" dirty="0"/>
            </a:p>
            <a:p>
              <a:pPr marL="342900" indent="-342900">
                <a:buFont typeface="Arial" panose="020B0604020202020204" pitchFamily="34" charset="0"/>
                <a:buChar char="•"/>
              </a:pPr>
              <a:r>
                <a:rPr lang="zh-CN" altLang="en-US" sz="2400" dirty="0"/>
                <a:t>易发生危险</a:t>
              </a:r>
            </a:p>
          </p:txBody>
        </p:sp>
      </p:grpSp>
      <p:grpSp>
        <p:nvGrpSpPr>
          <p:cNvPr id="18" name="组合 17">
            <a:extLst>
              <a:ext uri="{FF2B5EF4-FFF2-40B4-BE49-F238E27FC236}">
                <a16:creationId xmlns:a16="http://schemas.microsoft.com/office/drawing/2014/main" id="{C9E5EB0C-B5BC-AB41-2E3A-752154E84958}"/>
              </a:ext>
            </a:extLst>
          </p:cNvPr>
          <p:cNvGrpSpPr/>
          <p:nvPr/>
        </p:nvGrpSpPr>
        <p:grpSpPr>
          <a:xfrm>
            <a:off x="10349251" y="1672498"/>
            <a:ext cx="1544713" cy="969252"/>
            <a:chOff x="6451908" y="2041301"/>
            <a:chExt cx="1361758" cy="810769"/>
          </a:xfrm>
        </p:grpSpPr>
        <p:sp>
          <p:nvSpPr>
            <p:cNvPr id="19" name="圆角矩形 11">
              <a:extLst>
                <a:ext uri="{FF2B5EF4-FFF2-40B4-BE49-F238E27FC236}">
                  <a16:creationId xmlns:a16="http://schemas.microsoft.com/office/drawing/2014/main" id="{D77557CC-72E0-F1F7-6658-217748A13C2C}"/>
                </a:ext>
              </a:extLst>
            </p:cNvPr>
            <p:cNvSpPr/>
            <p:nvPr/>
          </p:nvSpPr>
          <p:spPr>
            <a:xfrm>
              <a:off x="6451908" y="2041301"/>
              <a:ext cx="1361758" cy="810769"/>
            </a:xfrm>
            <a:prstGeom prst="roundRect">
              <a:avLst>
                <a:gd name="adj" fmla="val 5807"/>
              </a:avLst>
            </a:prstGeom>
            <a:no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0" name="文本框 19">
              <a:extLst>
                <a:ext uri="{FF2B5EF4-FFF2-40B4-BE49-F238E27FC236}">
                  <a16:creationId xmlns:a16="http://schemas.microsoft.com/office/drawing/2014/main" id="{03EE5827-297A-3AB4-1D5D-DFCE501B962A}"/>
                </a:ext>
              </a:extLst>
            </p:cNvPr>
            <p:cNvSpPr txBox="1"/>
            <p:nvPr/>
          </p:nvSpPr>
          <p:spPr>
            <a:xfrm>
              <a:off x="6451908" y="2115557"/>
              <a:ext cx="1361758" cy="695120"/>
            </a:xfrm>
            <a:prstGeom prst="rect">
              <a:avLst/>
            </a:prstGeom>
            <a:noFill/>
          </p:spPr>
          <p:txBody>
            <a:bodyPr wrap="square">
              <a:spAutoFit/>
            </a:bodyPr>
            <a:lstStyle/>
            <a:p>
              <a:pPr algn="ctr"/>
              <a:r>
                <a:rPr lang="zh-CN" altLang="en-US" sz="2400" dirty="0"/>
                <a:t>触觉</a:t>
              </a:r>
              <a:r>
                <a:rPr lang="en-US" altLang="zh-CN" sz="2400" dirty="0"/>
                <a:t>/</a:t>
              </a:r>
              <a:r>
                <a:rPr lang="zh-CN" altLang="en-US" sz="2400" dirty="0"/>
                <a:t>测力传感器</a:t>
              </a:r>
            </a:p>
          </p:txBody>
        </p:sp>
      </p:grpSp>
      <p:sp>
        <p:nvSpPr>
          <p:cNvPr id="39" name="文本框 38">
            <a:extLst>
              <a:ext uri="{FF2B5EF4-FFF2-40B4-BE49-F238E27FC236}">
                <a16:creationId xmlns:a16="http://schemas.microsoft.com/office/drawing/2014/main" id="{4DFF4BA0-B63B-788D-DDA5-99A0AB32D6A6}"/>
              </a:ext>
            </a:extLst>
          </p:cNvPr>
          <p:cNvSpPr txBox="1"/>
          <p:nvPr/>
        </p:nvSpPr>
        <p:spPr>
          <a:xfrm>
            <a:off x="2227986" y="-65276"/>
            <a:ext cx="5415827"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机械臂轨迹规划和持续学习</a:t>
            </a:r>
          </a:p>
        </p:txBody>
      </p:sp>
      <p:sp>
        <p:nvSpPr>
          <p:cNvPr id="9" name="文本框 8">
            <a:extLst>
              <a:ext uri="{FF2B5EF4-FFF2-40B4-BE49-F238E27FC236}">
                <a16:creationId xmlns:a16="http://schemas.microsoft.com/office/drawing/2014/main" id="{2D3AAA9C-E148-E8EC-0918-97677E305D9D}"/>
              </a:ext>
            </a:extLst>
          </p:cNvPr>
          <p:cNvSpPr txBox="1"/>
          <p:nvPr/>
        </p:nvSpPr>
        <p:spPr>
          <a:xfrm>
            <a:off x="7643878" y="143755"/>
            <a:ext cx="4548122" cy="719428"/>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轨迹规划</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智能抓取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持续学习</a:t>
            </a:r>
            <a:endParaRPr lang="en-US" altLang="zh-CN" sz="2000" b="1" dirty="0">
              <a:latin typeface="华文中宋" panose="02010600040101010101" pitchFamily="2" charset="-122"/>
              <a:ea typeface="华文中宋" panose="02010600040101010101" pitchFamily="2" charset="-122"/>
              <a:cs typeface="+mn-ea"/>
              <a:sym typeface="+mn-lt"/>
            </a:endParaRPr>
          </a:p>
        </p:txBody>
      </p:sp>
      <p:sp>
        <p:nvSpPr>
          <p:cNvPr id="10" name="文本框 9">
            <a:extLst>
              <a:ext uri="{FF2B5EF4-FFF2-40B4-BE49-F238E27FC236}">
                <a16:creationId xmlns:a16="http://schemas.microsoft.com/office/drawing/2014/main" id="{B529C7A9-9DFE-67AD-8BC0-8544D4F47592}"/>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
        <p:nvSpPr>
          <p:cNvPr id="12" name="文本框 11">
            <a:extLst>
              <a:ext uri="{FF2B5EF4-FFF2-40B4-BE49-F238E27FC236}">
                <a16:creationId xmlns:a16="http://schemas.microsoft.com/office/drawing/2014/main" id="{43A8878D-40A1-020D-1BEE-522EED9839CB}"/>
              </a:ext>
            </a:extLst>
          </p:cNvPr>
          <p:cNvSpPr txBox="1"/>
          <p:nvPr/>
        </p:nvSpPr>
        <p:spPr>
          <a:xfrm>
            <a:off x="2214391" y="2700577"/>
            <a:ext cx="5219872" cy="1134413"/>
          </a:xfrm>
          <a:prstGeom prst="rect">
            <a:avLst/>
          </a:prstGeom>
          <a:noFill/>
        </p:spPr>
        <p:txBody>
          <a:bodyPr wrap="square" rtlCol="0">
            <a:spAutoFit/>
          </a:bodyPr>
          <a:lstStyle/>
          <a:p>
            <a:pPr marL="342900" indent="-342900">
              <a:lnSpc>
                <a:spcPct val="150000"/>
              </a:lnSpc>
              <a:buClr>
                <a:srgbClr val="203864"/>
              </a:buClr>
              <a:buSzPct val="70000"/>
              <a:buFont typeface="Wingdings" panose="05000000000000000000" pitchFamily="2" charset="2"/>
              <a:buChar char="u"/>
            </a:pPr>
            <a:r>
              <a:rPr lang="zh-CN" altLang="en-US" sz="2400" b="1" dirty="0"/>
              <a:t>触觉</a:t>
            </a:r>
            <a:r>
              <a:rPr lang="en-US" altLang="zh-CN" sz="2400" b="1" dirty="0"/>
              <a:t>/</a:t>
            </a:r>
            <a:r>
              <a:rPr lang="zh-CN" altLang="en-US" sz="2400" b="1" dirty="0"/>
              <a:t>测力传感器测量力</a:t>
            </a:r>
            <a:r>
              <a:rPr lang="en-US" altLang="zh-CN" sz="2400" b="1" dirty="0"/>
              <a:t>/</a:t>
            </a:r>
            <a:r>
              <a:rPr lang="zh-CN" altLang="en-US" sz="2400" b="1" dirty="0"/>
              <a:t>力矩</a:t>
            </a:r>
            <a:endParaRPr lang="en-US" altLang="zh-CN" sz="2400" b="1" dirty="0"/>
          </a:p>
          <a:p>
            <a:pPr marL="342900" indent="-342900">
              <a:lnSpc>
                <a:spcPct val="150000"/>
              </a:lnSpc>
              <a:buClr>
                <a:srgbClr val="203864"/>
              </a:buClr>
              <a:buSzPct val="70000"/>
              <a:buFont typeface="Wingdings" panose="05000000000000000000" pitchFamily="2" charset="2"/>
              <a:buChar char="u"/>
            </a:pPr>
            <a:r>
              <a:rPr lang="zh-CN" altLang="en-US" sz="2400" b="1" dirty="0"/>
              <a:t>基于力的强化学习训练</a:t>
            </a:r>
            <a:endParaRPr lang="en-US" altLang="zh-CN" sz="2400" b="1" dirty="0"/>
          </a:p>
        </p:txBody>
      </p:sp>
      <p:sp>
        <p:nvSpPr>
          <p:cNvPr id="26" name="文本框 25">
            <a:extLst>
              <a:ext uri="{FF2B5EF4-FFF2-40B4-BE49-F238E27FC236}">
                <a16:creationId xmlns:a16="http://schemas.microsoft.com/office/drawing/2014/main" id="{493B5C23-F988-4C72-2149-156502F512EC}"/>
              </a:ext>
            </a:extLst>
          </p:cNvPr>
          <p:cNvSpPr txBox="1"/>
          <p:nvPr/>
        </p:nvSpPr>
        <p:spPr>
          <a:xfrm>
            <a:off x="2976928" y="5072715"/>
            <a:ext cx="4924425" cy="1688411"/>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
                <a:srgbClr val="203864"/>
              </a:buClr>
              <a:buSzPct val="40000"/>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rPr>
              <a:t>判断    夹爪是否与物体接触</a:t>
            </a:r>
            <a:endParaRPr kumimoji="0" lang="en-US" altLang="zh-CN" sz="2400" b="0" i="0" u="none" strike="noStrike" kern="1200" cap="none" spc="0" normalizeH="0" baseline="0" noProof="0" dirty="0">
              <a:ln>
                <a:noFill/>
              </a:ln>
              <a:solidFill>
                <a:prstClr val="black"/>
              </a:solidFill>
              <a:effectLst/>
              <a:uLnTx/>
              <a:uFillTx/>
              <a:latin typeface="Arial"/>
              <a:ea typeface="微软雅黑"/>
              <a:cs typeface="+mn-cs"/>
            </a:endParaRPr>
          </a:p>
          <a:p>
            <a:pPr marR="0" lvl="0" algn="l" defTabSz="914400" rtl="0" eaLnBrk="1" fontAlgn="auto" latinLnBrk="0" hangingPunct="1">
              <a:lnSpc>
                <a:spcPct val="150000"/>
              </a:lnSpc>
              <a:spcBef>
                <a:spcPts val="0"/>
              </a:spcBef>
              <a:spcAft>
                <a:spcPts val="0"/>
              </a:spcAft>
              <a:buClr>
                <a:srgbClr val="203864"/>
              </a:buClr>
              <a:buSzPct val="40000"/>
              <a:tabLst/>
              <a:defRPr/>
            </a:pPr>
            <a:r>
              <a:rPr kumimoji="0" lang="en-US" altLang="zh-CN" sz="24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rPr>
              <a:t>机械臂是否与障碍物碰撞</a:t>
            </a:r>
            <a:endParaRPr kumimoji="0" lang="en-US" altLang="zh-CN" sz="2400" b="0" i="0" u="none" strike="noStrike" kern="1200" cap="none" spc="0" normalizeH="0" baseline="0" noProof="0" dirty="0">
              <a:ln>
                <a:noFill/>
              </a:ln>
              <a:solidFill>
                <a:prstClr val="black"/>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0"/>
              </a:spcBef>
              <a:spcAft>
                <a:spcPts val="0"/>
              </a:spcAft>
              <a:buClr>
                <a:srgbClr val="203864"/>
              </a:buClr>
              <a:buSzPct val="40000"/>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rPr>
              <a:t>给予奖励或纠正性反馈</a:t>
            </a:r>
            <a:endParaRPr kumimoji="0" lang="en-US" altLang="zh-CN" sz="2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7" name="矩形: 圆角 26">
            <a:extLst>
              <a:ext uri="{FF2B5EF4-FFF2-40B4-BE49-F238E27FC236}">
                <a16:creationId xmlns:a16="http://schemas.microsoft.com/office/drawing/2014/main" id="{D29BE75B-F8B4-80F5-5F4C-BD01F21AA906}"/>
              </a:ext>
            </a:extLst>
          </p:cNvPr>
          <p:cNvSpPr/>
          <p:nvPr/>
        </p:nvSpPr>
        <p:spPr>
          <a:xfrm>
            <a:off x="8605562" y="4053530"/>
            <a:ext cx="2449514" cy="993697"/>
          </a:xfrm>
          <a:prstGeom prst="roundRect">
            <a:avLst>
              <a:gd name="adj" fmla="val 4844"/>
            </a:avLst>
          </a:prstGeom>
          <a:gradFill>
            <a:gsLst>
              <a:gs pos="86000">
                <a:schemeClr val="accent1">
                  <a:lumMod val="40000"/>
                  <a:lumOff val="60000"/>
                  <a:alpha val="17000"/>
                </a:schemeClr>
              </a:gs>
              <a:gs pos="14000">
                <a:schemeClr val="accent1">
                  <a:lumMod val="60000"/>
                  <a:lumOff val="40000"/>
                  <a:alpha val="22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sp>
        <p:nvSpPr>
          <p:cNvPr id="29" name="矩形: 圆角 28">
            <a:extLst>
              <a:ext uri="{FF2B5EF4-FFF2-40B4-BE49-F238E27FC236}">
                <a16:creationId xmlns:a16="http://schemas.microsoft.com/office/drawing/2014/main" id="{A42F42BF-9950-2F78-9732-86BA152D0A87}"/>
              </a:ext>
            </a:extLst>
          </p:cNvPr>
          <p:cNvSpPr/>
          <p:nvPr/>
        </p:nvSpPr>
        <p:spPr>
          <a:xfrm>
            <a:off x="5573395" y="4031564"/>
            <a:ext cx="2005055" cy="1026490"/>
          </a:xfrm>
          <a:prstGeom prst="roundRect">
            <a:avLst>
              <a:gd name="adj" fmla="val 4844"/>
            </a:avLst>
          </a:prstGeom>
          <a:gradFill>
            <a:gsLst>
              <a:gs pos="86000">
                <a:schemeClr val="accent1">
                  <a:lumMod val="40000"/>
                  <a:lumOff val="60000"/>
                  <a:alpha val="17000"/>
                </a:schemeClr>
              </a:gs>
              <a:gs pos="14000">
                <a:schemeClr val="accent1">
                  <a:lumMod val="60000"/>
                  <a:lumOff val="40000"/>
                  <a:alpha val="22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sp>
        <p:nvSpPr>
          <p:cNvPr id="30" name="矩形: 圆角 29">
            <a:extLst>
              <a:ext uri="{FF2B5EF4-FFF2-40B4-BE49-F238E27FC236}">
                <a16:creationId xmlns:a16="http://schemas.microsoft.com/office/drawing/2014/main" id="{A4662837-AE75-80E2-D26C-8B5C7790B97F}"/>
              </a:ext>
            </a:extLst>
          </p:cNvPr>
          <p:cNvSpPr/>
          <p:nvPr/>
        </p:nvSpPr>
        <p:spPr>
          <a:xfrm>
            <a:off x="2875515" y="3999838"/>
            <a:ext cx="2198858" cy="1117605"/>
          </a:xfrm>
          <a:prstGeom prst="roundRect">
            <a:avLst>
              <a:gd name="adj" fmla="val 4844"/>
            </a:avLst>
          </a:prstGeom>
          <a:gradFill>
            <a:gsLst>
              <a:gs pos="86000">
                <a:schemeClr val="accent1">
                  <a:lumMod val="40000"/>
                  <a:lumOff val="60000"/>
                  <a:alpha val="17000"/>
                </a:schemeClr>
              </a:gs>
              <a:gs pos="14000">
                <a:schemeClr val="accent1">
                  <a:lumMod val="60000"/>
                  <a:lumOff val="40000"/>
                  <a:alpha val="22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sp>
        <p:nvSpPr>
          <p:cNvPr id="36" name="文本框 35">
            <a:extLst>
              <a:ext uri="{FF2B5EF4-FFF2-40B4-BE49-F238E27FC236}">
                <a16:creationId xmlns:a16="http://schemas.microsoft.com/office/drawing/2014/main" id="{F28713D6-E191-778D-6D4E-EB1F77DC3D1D}"/>
              </a:ext>
            </a:extLst>
          </p:cNvPr>
          <p:cNvSpPr txBox="1"/>
          <p:nvPr/>
        </p:nvSpPr>
        <p:spPr>
          <a:xfrm>
            <a:off x="5409811" y="4185452"/>
            <a:ext cx="2225568" cy="707886"/>
          </a:xfrm>
          <a:prstGeom prst="rect">
            <a:avLst/>
          </a:prstGeom>
          <a:noFill/>
        </p:spPr>
        <p:txBody>
          <a:bodyPr wrap="square">
            <a:spAutoFit/>
          </a:bodyPr>
          <a:lstStyle/>
          <a:p>
            <a:pPr algn="ctr"/>
            <a:r>
              <a:rPr kumimoji="0" lang="en-US" altLang="zh-CN" sz="2000" b="1" i="0" u="none" strike="noStrike" kern="1200" cap="none" spc="0" normalizeH="0" baseline="0" noProof="0" dirty="0">
                <a:ln>
                  <a:noFill/>
                </a:ln>
                <a:solidFill>
                  <a:prstClr val="black"/>
                </a:solidFill>
                <a:effectLst/>
                <a:uLnTx/>
                <a:uFillTx/>
                <a:latin typeface="Arial"/>
                <a:ea typeface="微软雅黑"/>
                <a:cs typeface="+mn-cs"/>
              </a:rPr>
              <a:t>HER</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    </a:t>
            </a:r>
          </a:p>
          <a:p>
            <a:pPr algn="ct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事后经验回放</a:t>
            </a:r>
            <a:endParaRPr lang="zh-CN" altLang="en-US" sz="1600" dirty="0"/>
          </a:p>
        </p:txBody>
      </p:sp>
      <p:sp>
        <p:nvSpPr>
          <p:cNvPr id="38" name="文本框 37">
            <a:extLst>
              <a:ext uri="{FF2B5EF4-FFF2-40B4-BE49-F238E27FC236}">
                <a16:creationId xmlns:a16="http://schemas.microsoft.com/office/drawing/2014/main" id="{4B495FE3-F99F-ABC9-67F0-0F236E0DF927}"/>
              </a:ext>
            </a:extLst>
          </p:cNvPr>
          <p:cNvSpPr txBox="1"/>
          <p:nvPr/>
        </p:nvSpPr>
        <p:spPr>
          <a:xfrm>
            <a:off x="2947984" y="4031564"/>
            <a:ext cx="2087939" cy="1015663"/>
          </a:xfrm>
          <a:prstGeom prst="rect">
            <a:avLst/>
          </a:prstGeom>
          <a:noFill/>
        </p:spPr>
        <p:txBody>
          <a:bodyPr wrap="square">
            <a:spAutoFit/>
          </a:bodyPr>
          <a:lstStyle/>
          <a:p>
            <a:pPr marL="0" marR="0" lvl="0" indent="0" algn="ctr" defTabSz="914400" rtl="0" eaLnBrk="1" fontAlgn="auto" latinLnBrk="0" hangingPunct="1">
              <a:spcBef>
                <a:spcPts val="0"/>
              </a:spcBef>
              <a:spcAft>
                <a:spcPts val="0"/>
              </a:spcAft>
              <a:buClr>
                <a:srgbClr val="203864"/>
              </a:buClr>
              <a:buSzPct val="70000"/>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微软雅黑"/>
                <a:cs typeface="+mn-cs"/>
              </a:rPr>
              <a:t>DDPG</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 </a:t>
            </a:r>
          </a:p>
          <a:p>
            <a:pPr marL="0" marR="0" lvl="0" indent="0" algn="ctr" defTabSz="914400" rtl="0" eaLnBrk="1" fontAlgn="auto" latinLnBrk="0" hangingPunct="1">
              <a:spcBef>
                <a:spcPts val="0"/>
              </a:spcBef>
              <a:spcAft>
                <a:spcPts val="0"/>
              </a:spcAft>
              <a:buClr>
                <a:srgbClr val="203864"/>
              </a:buClr>
              <a:buSzPct val="70000"/>
              <a:buFontTx/>
              <a:buNone/>
              <a:tabLst/>
              <a:defRPr/>
            </a:pPr>
            <a:r>
              <a:rPr kumimoji="0" lang="zh-CN" altLang="en-US" sz="2000" b="0" i="0" u="none" strike="noStrike" kern="1200" cap="none" spc="0" normalizeH="0" baseline="0" noProof="0" dirty="0">
                <a:ln>
                  <a:noFill/>
                </a:ln>
                <a:solidFill>
                  <a:prstClr val="black"/>
                </a:solidFill>
                <a:effectLst/>
                <a:uLnTx/>
                <a:uFillTx/>
                <a:latin typeface="-apple-system"/>
                <a:ea typeface="微软雅黑"/>
                <a:cs typeface="+mn-cs"/>
              </a:rPr>
              <a:t>深度确定性策略梯度算法</a:t>
            </a:r>
            <a:endParaRPr kumimoji="0" lang="en-US" altLang="zh-CN"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0" name="文本框 39">
            <a:extLst>
              <a:ext uri="{FF2B5EF4-FFF2-40B4-BE49-F238E27FC236}">
                <a16:creationId xmlns:a16="http://schemas.microsoft.com/office/drawing/2014/main" id="{E18CA719-1548-1778-3DA2-ABDE19B38CAD}"/>
              </a:ext>
            </a:extLst>
          </p:cNvPr>
          <p:cNvSpPr txBox="1"/>
          <p:nvPr/>
        </p:nvSpPr>
        <p:spPr>
          <a:xfrm>
            <a:off x="5057312" y="4154674"/>
            <a:ext cx="454302" cy="707886"/>
          </a:xfrm>
          <a:prstGeom prst="rect">
            <a:avLst/>
          </a:prstGeom>
          <a:noFill/>
        </p:spPr>
        <p:txBody>
          <a:bodyPr wrap="square">
            <a:spAutoFit/>
          </a:bodyPr>
          <a:lstStyle/>
          <a:p>
            <a:r>
              <a:rPr kumimoji="0" lang="en-US" altLang="zh-CN" sz="4000" b="1" i="0" u="none" strike="noStrike" kern="1200" cap="none" spc="0" normalizeH="0" baseline="0" noProof="0" dirty="0">
                <a:ln>
                  <a:noFill/>
                </a:ln>
                <a:solidFill>
                  <a:schemeClr val="accent1">
                    <a:lumMod val="75000"/>
                  </a:schemeClr>
                </a:solidFill>
                <a:effectLst/>
                <a:uLnTx/>
                <a:uFillTx/>
                <a:latin typeface="Arial"/>
                <a:ea typeface="微软雅黑"/>
                <a:cs typeface="+mn-cs"/>
              </a:rPr>
              <a:t>+</a:t>
            </a:r>
            <a:endParaRPr lang="zh-CN" altLang="en-US" sz="3200" dirty="0">
              <a:solidFill>
                <a:schemeClr val="accent1">
                  <a:lumMod val="75000"/>
                </a:schemeClr>
              </a:solidFill>
            </a:endParaRPr>
          </a:p>
        </p:txBody>
      </p:sp>
      <p:sp>
        <p:nvSpPr>
          <p:cNvPr id="41" name="文本框 40">
            <a:extLst>
              <a:ext uri="{FF2B5EF4-FFF2-40B4-BE49-F238E27FC236}">
                <a16:creationId xmlns:a16="http://schemas.microsoft.com/office/drawing/2014/main" id="{BBEB3C11-AA9A-69D6-5309-68109E34233D}"/>
              </a:ext>
            </a:extLst>
          </p:cNvPr>
          <p:cNvSpPr txBox="1"/>
          <p:nvPr/>
        </p:nvSpPr>
        <p:spPr>
          <a:xfrm>
            <a:off x="7603295" y="4138238"/>
            <a:ext cx="670479" cy="769441"/>
          </a:xfrm>
          <a:prstGeom prst="rect">
            <a:avLst/>
          </a:prstGeom>
          <a:noFill/>
        </p:spPr>
        <p:txBody>
          <a:bodyPr wrap="square">
            <a:spAutoFit/>
          </a:bodyPr>
          <a:lstStyle/>
          <a:p>
            <a:r>
              <a:rPr lang="zh-CN" altLang="en-US" sz="4400" b="1" dirty="0">
                <a:solidFill>
                  <a:schemeClr val="accent1">
                    <a:lumMod val="75000"/>
                  </a:schemeClr>
                </a:solidFill>
                <a:effectLst>
                  <a:outerShdw blurRad="38100" dist="38100" dir="2700000" algn="tl">
                    <a:srgbClr val="000000">
                      <a:alpha val="43137"/>
                    </a:srgbClr>
                  </a:outerShdw>
                </a:effectLst>
              </a:rPr>
              <a:t>→</a:t>
            </a:r>
          </a:p>
        </p:txBody>
      </p:sp>
      <p:sp>
        <p:nvSpPr>
          <p:cNvPr id="42" name="文本框 41">
            <a:extLst>
              <a:ext uri="{FF2B5EF4-FFF2-40B4-BE49-F238E27FC236}">
                <a16:creationId xmlns:a16="http://schemas.microsoft.com/office/drawing/2014/main" id="{83C49557-C464-425C-0A6E-D541F1EBC82E}"/>
              </a:ext>
            </a:extLst>
          </p:cNvPr>
          <p:cNvSpPr txBox="1"/>
          <p:nvPr/>
        </p:nvSpPr>
        <p:spPr>
          <a:xfrm>
            <a:off x="8662674" y="4196435"/>
            <a:ext cx="2335289" cy="707886"/>
          </a:xfrm>
          <a:prstGeom prst="rect">
            <a:avLst/>
          </a:prstGeom>
          <a:noFill/>
        </p:spPr>
        <p:txBody>
          <a:bodyPr wrap="square">
            <a:spAutoFit/>
          </a:bodyPr>
          <a:lstStyle/>
          <a:p>
            <a:pPr algn="ctr"/>
            <a:r>
              <a:rPr lang="zh-CN" altLang="en-US" sz="2000" dirty="0"/>
              <a:t>提高</a:t>
            </a:r>
            <a:r>
              <a:rPr lang="zh-CN" altLang="en-US" sz="2000" b="1" dirty="0"/>
              <a:t>稀疏奖励</a:t>
            </a:r>
            <a:r>
              <a:rPr lang="zh-CN" altLang="en-US" sz="2000" dirty="0"/>
              <a:t>任务训练速度和效率</a:t>
            </a:r>
          </a:p>
        </p:txBody>
      </p:sp>
      <p:sp>
        <p:nvSpPr>
          <p:cNvPr id="43" name="左大括号 42">
            <a:extLst>
              <a:ext uri="{FF2B5EF4-FFF2-40B4-BE49-F238E27FC236}">
                <a16:creationId xmlns:a16="http://schemas.microsoft.com/office/drawing/2014/main" id="{7D180C47-FC72-96E4-E0A4-0C0720539936}"/>
              </a:ext>
            </a:extLst>
          </p:cNvPr>
          <p:cNvSpPr/>
          <p:nvPr/>
        </p:nvSpPr>
        <p:spPr>
          <a:xfrm>
            <a:off x="4080102" y="5408026"/>
            <a:ext cx="177789" cy="647547"/>
          </a:xfrm>
          <a:prstGeom prst="leftBrace">
            <a:avLst>
              <a:gd name="adj1" fmla="val 8333"/>
              <a:gd name="adj2" fmla="val 32277"/>
            </a:avLst>
          </a:prstGeom>
          <a:ln w="28575">
            <a:solidFill>
              <a:srgbClr val="2038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圆角矩形 11">
            <a:extLst>
              <a:ext uri="{FF2B5EF4-FFF2-40B4-BE49-F238E27FC236}">
                <a16:creationId xmlns:a16="http://schemas.microsoft.com/office/drawing/2014/main" id="{FDC792E3-ECAD-E07A-7CA0-E92E959745A9}"/>
              </a:ext>
            </a:extLst>
          </p:cNvPr>
          <p:cNvSpPr/>
          <p:nvPr/>
        </p:nvSpPr>
        <p:spPr>
          <a:xfrm>
            <a:off x="2554804" y="3900565"/>
            <a:ext cx="9046645" cy="2911017"/>
          </a:xfrm>
          <a:prstGeom prst="roundRect">
            <a:avLst>
              <a:gd name="adj" fmla="val 5807"/>
            </a:avLst>
          </a:prstGeom>
          <a:no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198868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2" name="文本框 1">
            <a:extLst>
              <a:ext uri="{FF2B5EF4-FFF2-40B4-BE49-F238E27FC236}">
                <a16:creationId xmlns:a16="http://schemas.microsoft.com/office/drawing/2014/main" id="{CF67870D-C885-46FD-CB10-497801E2C357}"/>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
        <p:nvSpPr>
          <p:cNvPr id="73" name="文本框 72">
            <a:extLst>
              <a:ext uri="{FF2B5EF4-FFF2-40B4-BE49-F238E27FC236}">
                <a16:creationId xmlns:a16="http://schemas.microsoft.com/office/drawing/2014/main" id="{267D31CA-1AA5-4E4E-B43E-D49645A3F847}"/>
              </a:ext>
            </a:extLst>
          </p:cNvPr>
          <p:cNvSpPr txBox="1"/>
          <p:nvPr/>
        </p:nvSpPr>
        <p:spPr>
          <a:xfrm>
            <a:off x="2227986" y="-65276"/>
            <a:ext cx="3075534"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仿真系统搭建</a:t>
            </a:r>
            <a:endParaRPr lang="en-US" altLang="zh-CN" sz="3200" b="1" dirty="0">
              <a:latin typeface="华文中宋" panose="02010600040101010101" pitchFamily="2" charset="-122"/>
              <a:ea typeface="华文中宋" panose="02010600040101010101" pitchFamily="2" charset="-122"/>
              <a:cs typeface="+mn-ea"/>
              <a:sym typeface="+mn-lt"/>
            </a:endParaRPr>
          </a:p>
        </p:txBody>
      </p:sp>
      <p:grpSp>
        <p:nvGrpSpPr>
          <p:cNvPr id="98" name="组合 97">
            <a:extLst>
              <a:ext uri="{FF2B5EF4-FFF2-40B4-BE49-F238E27FC236}">
                <a16:creationId xmlns:a16="http://schemas.microsoft.com/office/drawing/2014/main" id="{472C33FE-C419-4E48-AE0C-4BDBFBED34B8}"/>
              </a:ext>
            </a:extLst>
          </p:cNvPr>
          <p:cNvGrpSpPr/>
          <p:nvPr/>
        </p:nvGrpSpPr>
        <p:grpSpPr>
          <a:xfrm>
            <a:off x="2832803" y="1890752"/>
            <a:ext cx="2355967" cy="3697747"/>
            <a:chOff x="778084" y="1038958"/>
            <a:chExt cx="1850186" cy="2900945"/>
          </a:xfrm>
          <a:solidFill>
            <a:schemeClr val="accent1">
              <a:lumMod val="60000"/>
              <a:lumOff val="40000"/>
            </a:schemeClr>
          </a:solidFill>
        </p:grpSpPr>
        <p:sp>
          <p:nvSpPr>
            <p:cNvPr id="99" name="圆角矩形 32">
              <a:extLst>
                <a:ext uri="{FF2B5EF4-FFF2-40B4-BE49-F238E27FC236}">
                  <a16:creationId xmlns:a16="http://schemas.microsoft.com/office/drawing/2014/main" id="{5D6DBDEA-3EFB-4FC0-BA42-BD9D35506552}"/>
                </a:ext>
              </a:extLst>
            </p:cNvPr>
            <p:cNvSpPr/>
            <p:nvPr/>
          </p:nvSpPr>
          <p:spPr>
            <a:xfrm>
              <a:off x="887052" y="1038958"/>
              <a:ext cx="1632254" cy="1502650"/>
            </a:xfrm>
            <a:prstGeom prst="roundRect">
              <a:avLst>
                <a:gd name="adj" fmla="val 9350"/>
              </a:avLst>
            </a:prstGeom>
            <a:solidFill>
              <a:srgbClr val="A91015"/>
            </a:solidFill>
            <a:ln>
              <a:solidFill>
                <a:srgbClr val="A91015"/>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HK" altLang="en-US" sz="2530"/>
            </a:p>
          </p:txBody>
        </p:sp>
        <p:sp>
          <p:nvSpPr>
            <p:cNvPr id="100" name="任意多边形 33">
              <a:extLst>
                <a:ext uri="{FF2B5EF4-FFF2-40B4-BE49-F238E27FC236}">
                  <a16:creationId xmlns:a16="http://schemas.microsoft.com/office/drawing/2014/main" id="{0D3B9F77-0A6E-4969-8BD8-B5140862A1E2}"/>
                </a:ext>
              </a:extLst>
            </p:cNvPr>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2"/>
            </a:solidFill>
            <a:ln w="25400">
              <a:solidFill>
                <a:srgbClr val="A91015"/>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HK" altLang="en-US" sz="2530">
                <a:solidFill>
                  <a:schemeClr val="bg1"/>
                </a:solidFill>
              </a:endParaRPr>
            </a:p>
          </p:txBody>
        </p:sp>
        <p:sp>
          <p:nvSpPr>
            <p:cNvPr id="101" name="椭圆 100">
              <a:extLst>
                <a:ext uri="{FF2B5EF4-FFF2-40B4-BE49-F238E27FC236}">
                  <a16:creationId xmlns:a16="http://schemas.microsoft.com/office/drawing/2014/main" id="{58EDF456-34D7-4088-A64D-136CDDCF56C3}"/>
                </a:ext>
              </a:extLst>
            </p:cNvPr>
            <p:cNvSpPr/>
            <p:nvPr/>
          </p:nvSpPr>
          <p:spPr>
            <a:xfrm>
              <a:off x="1403141" y="1647875"/>
              <a:ext cx="600075" cy="600075"/>
            </a:xfrm>
            <a:prstGeom prst="ellipse">
              <a:avLst/>
            </a:prstGeom>
            <a:solidFill>
              <a:srgbClr val="A9101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HK" altLang="en-US" sz="2530">
                <a:latin typeface="Impact" panose="020B0806030902050204" pitchFamily="34" charset="0"/>
              </a:endParaRPr>
            </a:p>
          </p:txBody>
        </p:sp>
        <p:sp>
          <p:nvSpPr>
            <p:cNvPr id="102" name="文本框 11">
              <a:extLst>
                <a:ext uri="{FF2B5EF4-FFF2-40B4-BE49-F238E27FC236}">
                  <a16:creationId xmlns:a16="http://schemas.microsoft.com/office/drawing/2014/main" id="{38F1617A-8CAD-4EF4-B66E-53385C4284B7}"/>
                </a:ext>
              </a:extLst>
            </p:cNvPr>
            <p:cNvSpPr txBox="1"/>
            <p:nvPr/>
          </p:nvSpPr>
          <p:spPr>
            <a:xfrm>
              <a:off x="1304926" y="1222952"/>
              <a:ext cx="839367" cy="636572"/>
            </a:xfrm>
            <a:prstGeom prst="rect">
              <a:avLst/>
            </a:prstGeom>
            <a:solidFill>
              <a:srgbClr val="A91015"/>
            </a:solidFill>
          </p:spPr>
          <p:txBody>
            <a:bodyPr wrap="square" lIns="96435" tIns="48218" rIns="96435" bIns="48218" rtlCol="0">
              <a:spAutoFit/>
            </a:bodyPr>
            <a:lstStyle/>
            <a:p>
              <a:pPr algn="ctr"/>
              <a:r>
                <a:rPr lang="en-US" altLang="zh-HK" sz="4640">
                  <a:solidFill>
                    <a:schemeClr val="bg1"/>
                  </a:solidFill>
                  <a:latin typeface="Impact" panose="020B0806030902050204" pitchFamily="34" charset="0"/>
                  <a:ea typeface="张海山锐谐体2.0-授权联系：Samtype@QQ.com" panose="02000000000000000000" pitchFamily="2" charset="-122"/>
                </a:rPr>
                <a:t>01</a:t>
              </a:r>
              <a:endParaRPr lang="zh-HK" altLang="en-US" sz="4640" dirty="0">
                <a:solidFill>
                  <a:schemeClr val="bg1"/>
                </a:solidFill>
                <a:latin typeface="Impact" panose="020B0806030902050204" pitchFamily="34" charset="0"/>
                <a:ea typeface="张海山锐谐体2.0-授权联系：Samtype@QQ.com" panose="02000000000000000000" pitchFamily="2" charset="-122"/>
              </a:endParaRPr>
            </a:p>
          </p:txBody>
        </p:sp>
      </p:grpSp>
      <p:grpSp>
        <p:nvGrpSpPr>
          <p:cNvPr id="105" name="组合 104">
            <a:extLst>
              <a:ext uri="{FF2B5EF4-FFF2-40B4-BE49-F238E27FC236}">
                <a16:creationId xmlns:a16="http://schemas.microsoft.com/office/drawing/2014/main" id="{D41F6CF3-9590-4F17-B35C-681006CB6899}"/>
              </a:ext>
            </a:extLst>
          </p:cNvPr>
          <p:cNvGrpSpPr/>
          <p:nvPr/>
        </p:nvGrpSpPr>
        <p:grpSpPr>
          <a:xfrm>
            <a:off x="5369439" y="1890752"/>
            <a:ext cx="2355967" cy="3697747"/>
            <a:chOff x="2690633" y="1038958"/>
            <a:chExt cx="1850186" cy="2900945"/>
          </a:xfrm>
        </p:grpSpPr>
        <p:sp>
          <p:nvSpPr>
            <p:cNvPr id="106" name="圆角矩形 39">
              <a:extLst>
                <a:ext uri="{FF2B5EF4-FFF2-40B4-BE49-F238E27FC236}">
                  <a16:creationId xmlns:a16="http://schemas.microsoft.com/office/drawing/2014/main" id="{0265BC15-A399-431F-920E-DC07EDD77D17}"/>
                </a:ext>
              </a:extLst>
            </p:cNvPr>
            <p:cNvSpPr/>
            <p:nvPr/>
          </p:nvSpPr>
          <p:spPr>
            <a:xfrm>
              <a:off x="2799601" y="1038958"/>
              <a:ext cx="1632254" cy="1502651"/>
            </a:xfrm>
            <a:prstGeom prst="roundRect">
              <a:avLst>
                <a:gd name="adj" fmla="val 9350"/>
              </a:avLst>
            </a:prstGeom>
            <a:solidFill>
              <a:srgbClr val="3B5589"/>
            </a:solidFill>
            <a:ln>
              <a:solidFill>
                <a:srgbClr val="3B5589"/>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HK" altLang="en-US" sz="2530"/>
            </a:p>
          </p:txBody>
        </p:sp>
        <p:sp>
          <p:nvSpPr>
            <p:cNvPr id="107" name="任意多边形 40">
              <a:extLst>
                <a:ext uri="{FF2B5EF4-FFF2-40B4-BE49-F238E27FC236}">
                  <a16:creationId xmlns:a16="http://schemas.microsoft.com/office/drawing/2014/main" id="{B9EE3C94-9AE5-490F-8335-FA8A6922C745}"/>
                </a:ext>
              </a:extLst>
            </p:cNvPr>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2"/>
            </a:solidFill>
            <a:ln w="25400">
              <a:solidFill>
                <a:srgbClr val="3B5589"/>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HK" altLang="en-US" sz="2530">
                <a:solidFill>
                  <a:schemeClr val="bg1"/>
                </a:solidFill>
              </a:endParaRPr>
            </a:p>
          </p:txBody>
        </p:sp>
        <p:sp>
          <p:nvSpPr>
            <p:cNvPr id="108" name="椭圆 107">
              <a:extLst>
                <a:ext uri="{FF2B5EF4-FFF2-40B4-BE49-F238E27FC236}">
                  <a16:creationId xmlns:a16="http://schemas.microsoft.com/office/drawing/2014/main" id="{C43FA4FB-8D64-4CDE-A10B-54C6C16116B7}"/>
                </a:ext>
              </a:extLst>
            </p:cNvPr>
            <p:cNvSpPr/>
            <p:nvPr/>
          </p:nvSpPr>
          <p:spPr>
            <a:xfrm>
              <a:off x="3315689" y="1647875"/>
              <a:ext cx="600075" cy="600075"/>
            </a:xfrm>
            <a:prstGeom prst="ellipse">
              <a:avLst/>
            </a:prstGeom>
            <a:solidFill>
              <a:srgbClr val="3B558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HK" altLang="en-US" sz="2530">
                <a:latin typeface="Impact" panose="020B0806030902050204" pitchFamily="34" charset="0"/>
              </a:endParaRPr>
            </a:p>
          </p:txBody>
        </p:sp>
        <p:sp>
          <p:nvSpPr>
            <p:cNvPr id="109" name="文本框 48">
              <a:extLst>
                <a:ext uri="{FF2B5EF4-FFF2-40B4-BE49-F238E27FC236}">
                  <a16:creationId xmlns:a16="http://schemas.microsoft.com/office/drawing/2014/main" id="{A0438B80-3FAB-4E16-A7C6-906F4879281B}"/>
                </a:ext>
              </a:extLst>
            </p:cNvPr>
            <p:cNvSpPr txBox="1"/>
            <p:nvPr/>
          </p:nvSpPr>
          <p:spPr>
            <a:xfrm>
              <a:off x="3185327" y="1222952"/>
              <a:ext cx="894944" cy="636572"/>
            </a:xfrm>
            <a:prstGeom prst="rect">
              <a:avLst/>
            </a:prstGeom>
            <a:noFill/>
          </p:spPr>
          <p:txBody>
            <a:bodyPr wrap="square" lIns="96435" tIns="48218" rIns="96435" bIns="48218" rtlCol="0">
              <a:spAutoFit/>
            </a:bodyPr>
            <a:lstStyle/>
            <a:p>
              <a:pPr algn="ctr"/>
              <a:r>
                <a:rPr lang="en-US" altLang="zh-HK" sz="4640">
                  <a:solidFill>
                    <a:schemeClr val="bg1"/>
                  </a:solidFill>
                  <a:latin typeface="Impact" panose="020B0806030902050204" pitchFamily="34" charset="0"/>
                  <a:ea typeface="张海山锐谐体2.0-授权联系：Samtype@QQ.com" panose="02000000000000000000" pitchFamily="2" charset="-122"/>
                </a:rPr>
                <a:t>02</a:t>
              </a:r>
              <a:endParaRPr lang="zh-HK" altLang="en-US" sz="4640" dirty="0">
                <a:solidFill>
                  <a:schemeClr val="bg1"/>
                </a:solidFill>
                <a:latin typeface="Impact" panose="020B0806030902050204" pitchFamily="34" charset="0"/>
                <a:ea typeface="张海山锐谐体2.0-授权联系：Samtype@QQ.com" panose="02000000000000000000" pitchFamily="2" charset="-122"/>
              </a:endParaRPr>
            </a:p>
          </p:txBody>
        </p:sp>
      </p:grpSp>
      <p:grpSp>
        <p:nvGrpSpPr>
          <p:cNvPr id="112" name="组合 111">
            <a:extLst>
              <a:ext uri="{FF2B5EF4-FFF2-40B4-BE49-F238E27FC236}">
                <a16:creationId xmlns:a16="http://schemas.microsoft.com/office/drawing/2014/main" id="{6A4D2732-CADE-4B45-A08D-5C5A87AAB302}"/>
              </a:ext>
            </a:extLst>
          </p:cNvPr>
          <p:cNvGrpSpPr/>
          <p:nvPr/>
        </p:nvGrpSpPr>
        <p:grpSpPr>
          <a:xfrm>
            <a:off x="7895587" y="1890752"/>
            <a:ext cx="2355967" cy="3697747"/>
            <a:chOff x="4603182" y="1038958"/>
            <a:chExt cx="1850186" cy="2900945"/>
          </a:xfrm>
        </p:grpSpPr>
        <p:sp>
          <p:nvSpPr>
            <p:cNvPr id="113" name="圆角矩形 46">
              <a:extLst>
                <a:ext uri="{FF2B5EF4-FFF2-40B4-BE49-F238E27FC236}">
                  <a16:creationId xmlns:a16="http://schemas.microsoft.com/office/drawing/2014/main" id="{7873881E-806D-4F7D-87CB-DF09C305D0AE}"/>
                </a:ext>
              </a:extLst>
            </p:cNvPr>
            <p:cNvSpPr/>
            <p:nvPr/>
          </p:nvSpPr>
          <p:spPr>
            <a:xfrm>
              <a:off x="4712149" y="1038958"/>
              <a:ext cx="1632254" cy="1502651"/>
            </a:xfrm>
            <a:prstGeom prst="roundRect">
              <a:avLst>
                <a:gd name="adj" fmla="val 9350"/>
              </a:avLst>
            </a:prstGeom>
            <a:solidFill>
              <a:srgbClr val="A91015"/>
            </a:solidFill>
            <a:ln>
              <a:solidFill>
                <a:srgbClr val="A91015"/>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HK" altLang="en-US" sz="2530"/>
            </a:p>
          </p:txBody>
        </p:sp>
        <p:sp>
          <p:nvSpPr>
            <p:cNvPr id="114" name="任意多边形 47">
              <a:extLst>
                <a:ext uri="{FF2B5EF4-FFF2-40B4-BE49-F238E27FC236}">
                  <a16:creationId xmlns:a16="http://schemas.microsoft.com/office/drawing/2014/main" id="{C8ED481C-36D0-4359-A865-AF758C734F2E}"/>
                </a:ext>
              </a:extLst>
            </p:cNvPr>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2"/>
            </a:solidFill>
            <a:ln w="25400">
              <a:solidFill>
                <a:srgbClr val="A91015"/>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HK" altLang="en-US" sz="2530">
                <a:solidFill>
                  <a:schemeClr val="bg1"/>
                </a:solidFill>
              </a:endParaRPr>
            </a:p>
          </p:txBody>
        </p:sp>
        <p:sp>
          <p:nvSpPr>
            <p:cNvPr id="115" name="椭圆 114">
              <a:extLst>
                <a:ext uri="{FF2B5EF4-FFF2-40B4-BE49-F238E27FC236}">
                  <a16:creationId xmlns:a16="http://schemas.microsoft.com/office/drawing/2014/main" id="{1FDDBD65-EFA4-4013-886A-F28A5FEDD64D}"/>
                </a:ext>
              </a:extLst>
            </p:cNvPr>
            <p:cNvSpPr/>
            <p:nvPr/>
          </p:nvSpPr>
          <p:spPr>
            <a:xfrm>
              <a:off x="5228238" y="1647875"/>
              <a:ext cx="600075" cy="600075"/>
            </a:xfrm>
            <a:prstGeom prst="ellipse">
              <a:avLst/>
            </a:prstGeom>
            <a:solidFill>
              <a:srgbClr val="A91015"/>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HK" altLang="en-US" sz="2530">
                <a:latin typeface="Impact" panose="020B0806030902050204" pitchFamily="34" charset="0"/>
              </a:endParaRPr>
            </a:p>
          </p:txBody>
        </p:sp>
        <p:sp>
          <p:nvSpPr>
            <p:cNvPr id="116" name="文本框 54">
              <a:extLst>
                <a:ext uri="{FF2B5EF4-FFF2-40B4-BE49-F238E27FC236}">
                  <a16:creationId xmlns:a16="http://schemas.microsoft.com/office/drawing/2014/main" id="{7EDA75E5-C196-4945-B02A-0817A3BF80F4}"/>
                </a:ext>
              </a:extLst>
            </p:cNvPr>
            <p:cNvSpPr txBox="1"/>
            <p:nvPr/>
          </p:nvSpPr>
          <p:spPr>
            <a:xfrm>
              <a:off x="5044295" y="1222952"/>
              <a:ext cx="978584" cy="636572"/>
            </a:xfrm>
            <a:prstGeom prst="rect">
              <a:avLst/>
            </a:prstGeom>
            <a:noFill/>
          </p:spPr>
          <p:txBody>
            <a:bodyPr wrap="square" lIns="96435" tIns="48218" rIns="96435" bIns="48218" rtlCol="0">
              <a:spAutoFit/>
            </a:bodyPr>
            <a:lstStyle/>
            <a:p>
              <a:pPr algn="ctr"/>
              <a:r>
                <a:rPr lang="en-US" altLang="zh-HK" sz="4640" dirty="0">
                  <a:solidFill>
                    <a:schemeClr val="bg1"/>
                  </a:solidFill>
                  <a:latin typeface="Impact" panose="020B0806030902050204" pitchFamily="34" charset="0"/>
                  <a:ea typeface="张海山锐谐体2.0-授权联系：Samtype@QQ.com" panose="02000000000000000000" pitchFamily="2" charset="-122"/>
                </a:rPr>
                <a:t>03</a:t>
              </a:r>
              <a:endParaRPr lang="zh-HK" altLang="en-US" sz="4640" dirty="0">
                <a:solidFill>
                  <a:schemeClr val="bg1"/>
                </a:solidFill>
                <a:latin typeface="Impact" panose="020B0806030902050204" pitchFamily="34" charset="0"/>
                <a:ea typeface="张海山锐谐体2.0-授权联系：Samtype@QQ.com" panose="02000000000000000000" pitchFamily="2" charset="-122"/>
              </a:endParaRPr>
            </a:p>
          </p:txBody>
        </p:sp>
      </p:grpSp>
      <p:sp>
        <p:nvSpPr>
          <p:cNvPr id="119" name="文本框 118">
            <a:extLst>
              <a:ext uri="{FF2B5EF4-FFF2-40B4-BE49-F238E27FC236}">
                <a16:creationId xmlns:a16="http://schemas.microsoft.com/office/drawing/2014/main" id="{F9C203CF-BB43-4B59-AE41-8897BF1F5F5E}"/>
              </a:ext>
            </a:extLst>
          </p:cNvPr>
          <p:cNvSpPr txBox="1"/>
          <p:nvPr/>
        </p:nvSpPr>
        <p:spPr>
          <a:xfrm>
            <a:off x="2908535" y="3618916"/>
            <a:ext cx="2418990" cy="1569660"/>
          </a:xfrm>
          <a:prstGeom prst="rect">
            <a:avLst/>
          </a:prstGeom>
          <a:noFill/>
        </p:spPr>
        <p:txBody>
          <a:bodyPr wrap="square">
            <a:spAutoFit/>
          </a:bodyPr>
          <a:lstStyle/>
          <a:p>
            <a:r>
              <a:rPr lang="zh-CN" altLang="en-US" sz="2000" dirty="0">
                <a:ea typeface="微软雅黑" panose="020B0503020204020204" pitchFamily="34" charset="-122"/>
              </a:rPr>
              <a:t>① 基于</a:t>
            </a:r>
            <a:r>
              <a:rPr lang="en-US" altLang="zh-CN" sz="2000" dirty="0">
                <a:ea typeface="微软雅黑" panose="020B0503020204020204" pitchFamily="34" charset="-122"/>
              </a:rPr>
              <a:t> Isaac Sim</a:t>
            </a:r>
          </a:p>
          <a:p>
            <a:r>
              <a:rPr lang="zh-CN" altLang="en-US" sz="2000" dirty="0"/>
              <a:t>      仿真平台</a:t>
            </a:r>
            <a:endParaRPr lang="en-US" altLang="zh-CN" sz="2000" dirty="0"/>
          </a:p>
          <a:p>
            <a:endParaRPr lang="en-US" altLang="zh-CN" dirty="0"/>
          </a:p>
          <a:p>
            <a:r>
              <a:rPr lang="zh-CN" altLang="en-US" sz="2000" dirty="0"/>
              <a:t>② </a:t>
            </a:r>
            <a:r>
              <a:rPr lang="en-US" altLang="zh-CN" sz="2000" dirty="0"/>
              <a:t>Sim2real</a:t>
            </a:r>
            <a:r>
              <a:rPr lang="zh-CN" altLang="en-US" sz="2000" dirty="0"/>
              <a:t>算法</a:t>
            </a:r>
            <a:endParaRPr lang="en-US" altLang="zh-CN" sz="2000" dirty="0"/>
          </a:p>
          <a:p>
            <a:pPr algn="ctr"/>
            <a:endParaRPr lang="zh-CN" altLang="en-US" dirty="0"/>
          </a:p>
        </p:txBody>
      </p:sp>
      <p:sp>
        <p:nvSpPr>
          <p:cNvPr id="7" name="箭头: 下弧形 6">
            <a:extLst>
              <a:ext uri="{FF2B5EF4-FFF2-40B4-BE49-F238E27FC236}">
                <a16:creationId xmlns:a16="http://schemas.microsoft.com/office/drawing/2014/main" id="{AA985641-6EFD-41B7-8ECD-078D6FC48BDA}"/>
              </a:ext>
            </a:extLst>
          </p:cNvPr>
          <p:cNvSpPr/>
          <p:nvPr/>
        </p:nvSpPr>
        <p:spPr>
          <a:xfrm>
            <a:off x="7358166" y="5835807"/>
            <a:ext cx="1074841" cy="398996"/>
          </a:xfrm>
          <a:prstGeom prst="curvedUpArrow">
            <a:avLst/>
          </a:prstGeom>
          <a:solidFill>
            <a:srgbClr val="C00000"/>
          </a:solidFill>
          <a:ln>
            <a:solidFill>
              <a:srgbClr val="A91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0" name="文本框 119">
            <a:extLst>
              <a:ext uri="{FF2B5EF4-FFF2-40B4-BE49-F238E27FC236}">
                <a16:creationId xmlns:a16="http://schemas.microsoft.com/office/drawing/2014/main" id="{120653B8-517F-4699-9AE6-6F1D404E3C9A}"/>
              </a:ext>
            </a:extLst>
          </p:cNvPr>
          <p:cNvSpPr txBox="1"/>
          <p:nvPr/>
        </p:nvSpPr>
        <p:spPr>
          <a:xfrm>
            <a:off x="5424576" y="3544482"/>
            <a:ext cx="2332258" cy="1631216"/>
          </a:xfrm>
          <a:prstGeom prst="rect">
            <a:avLst/>
          </a:prstGeom>
          <a:noFill/>
        </p:spPr>
        <p:txBody>
          <a:bodyPr wrap="square">
            <a:spAutoFit/>
          </a:bodyPr>
          <a:lstStyle/>
          <a:p>
            <a:r>
              <a:rPr lang="zh-CN" altLang="en-US" sz="2000" dirty="0">
                <a:solidFill>
                  <a:srgbClr val="000000"/>
                </a:solidFill>
                <a:ea typeface="微软雅黑" panose="020B0503020204020204" pitchFamily="34" charset="-122"/>
              </a:rPr>
              <a:t>① 仿真场景搭建</a:t>
            </a:r>
            <a:endParaRPr lang="en-US" altLang="zh-CN" sz="2000" dirty="0">
              <a:solidFill>
                <a:srgbClr val="000000"/>
              </a:solidFill>
              <a:ea typeface="微软雅黑" panose="020B0503020204020204" pitchFamily="34" charset="-122"/>
            </a:endParaRPr>
          </a:p>
          <a:p>
            <a:endParaRPr lang="en-US" altLang="zh-CN" sz="2000" dirty="0"/>
          </a:p>
          <a:p>
            <a:r>
              <a:rPr lang="zh-CN" altLang="en-US" sz="2000" dirty="0"/>
              <a:t>② 云端部署</a:t>
            </a:r>
            <a:endParaRPr lang="en-US" altLang="zh-CN" sz="2000" dirty="0"/>
          </a:p>
          <a:p>
            <a:endParaRPr lang="en-US" altLang="zh-CN" sz="2000" dirty="0"/>
          </a:p>
          <a:p>
            <a:r>
              <a:rPr lang="zh-CN" altLang="en-US" sz="2000" dirty="0"/>
              <a:t>③ 领域自适应算法</a:t>
            </a:r>
          </a:p>
        </p:txBody>
      </p:sp>
      <p:sp>
        <p:nvSpPr>
          <p:cNvPr id="121" name="箭头: 下弧形 120">
            <a:extLst>
              <a:ext uri="{FF2B5EF4-FFF2-40B4-BE49-F238E27FC236}">
                <a16:creationId xmlns:a16="http://schemas.microsoft.com/office/drawing/2014/main" id="{2AF343C7-D49C-4F33-A33D-DCC016152051}"/>
              </a:ext>
            </a:extLst>
          </p:cNvPr>
          <p:cNvSpPr/>
          <p:nvPr/>
        </p:nvSpPr>
        <p:spPr>
          <a:xfrm>
            <a:off x="4766099" y="5835807"/>
            <a:ext cx="1074841" cy="398996"/>
          </a:xfrm>
          <a:prstGeom prst="curvedUpArrow">
            <a:avLst/>
          </a:prstGeom>
          <a:solidFill>
            <a:srgbClr val="3B5589"/>
          </a:solidFill>
          <a:ln>
            <a:solidFill>
              <a:srgbClr val="3B5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2" name="文本框 121">
            <a:extLst>
              <a:ext uri="{FF2B5EF4-FFF2-40B4-BE49-F238E27FC236}">
                <a16:creationId xmlns:a16="http://schemas.microsoft.com/office/drawing/2014/main" id="{9380C6C1-40B0-4269-BC37-4EC752D1E4D4}"/>
              </a:ext>
            </a:extLst>
          </p:cNvPr>
          <p:cNvSpPr txBox="1"/>
          <p:nvPr/>
        </p:nvSpPr>
        <p:spPr>
          <a:xfrm>
            <a:off x="7940693" y="3596812"/>
            <a:ext cx="2332258" cy="1323439"/>
          </a:xfrm>
          <a:prstGeom prst="rect">
            <a:avLst/>
          </a:prstGeom>
          <a:noFill/>
        </p:spPr>
        <p:txBody>
          <a:bodyPr wrap="square">
            <a:spAutoFit/>
          </a:bodyPr>
          <a:lstStyle/>
          <a:p>
            <a:r>
              <a:rPr lang="zh-CN" altLang="en-US" sz="2000" dirty="0">
                <a:solidFill>
                  <a:srgbClr val="000000"/>
                </a:solidFill>
                <a:ea typeface="微软雅黑" panose="020B0503020204020204" pitchFamily="34" charset="-122"/>
              </a:rPr>
              <a:t>① 仿真系统优化</a:t>
            </a:r>
            <a:endParaRPr lang="en-US" altLang="zh-CN" sz="2000" dirty="0">
              <a:solidFill>
                <a:srgbClr val="000000"/>
              </a:solidFill>
              <a:ea typeface="微软雅黑" panose="020B0503020204020204" pitchFamily="34" charset="-122"/>
            </a:endParaRPr>
          </a:p>
          <a:p>
            <a:endParaRPr lang="en-US" altLang="zh-CN" sz="2000" dirty="0"/>
          </a:p>
          <a:p>
            <a:endParaRPr lang="en-US" altLang="zh-CN" sz="2000" dirty="0"/>
          </a:p>
          <a:p>
            <a:r>
              <a:rPr lang="zh-CN" altLang="en-US" sz="2000" dirty="0"/>
              <a:t>② 迁移效率提升</a:t>
            </a:r>
          </a:p>
        </p:txBody>
      </p:sp>
      <p:sp>
        <p:nvSpPr>
          <p:cNvPr id="123" name="文本框 122">
            <a:extLst>
              <a:ext uri="{FF2B5EF4-FFF2-40B4-BE49-F238E27FC236}">
                <a16:creationId xmlns:a16="http://schemas.microsoft.com/office/drawing/2014/main" id="{1CAF883E-13D6-43E6-97D7-4A4C3884141B}"/>
              </a:ext>
            </a:extLst>
          </p:cNvPr>
          <p:cNvSpPr txBox="1"/>
          <p:nvPr/>
        </p:nvSpPr>
        <p:spPr>
          <a:xfrm>
            <a:off x="6590705" y="213734"/>
            <a:ext cx="5213684" cy="614912"/>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仿真平台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云端部署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算法开发</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Tree>
    <p:extLst>
      <p:ext uri="{BB962C8B-B14F-4D97-AF65-F5344CB8AC3E}">
        <p14:creationId xmlns:p14="http://schemas.microsoft.com/office/powerpoint/2010/main" val="11203740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227986" y="-65276"/>
            <a:ext cx="3075534"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仿真系统搭建</a:t>
            </a:r>
            <a:endParaRPr lang="en-US" altLang="zh-CN" sz="32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仿真平台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云端部署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算法开发</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
        <p:nvSpPr>
          <p:cNvPr id="11" name="文本框 10">
            <a:extLst>
              <a:ext uri="{FF2B5EF4-FFF2-40B4-BE49-F238E27FC236}">
                <a16:creationId xmlns:a16="http://schemas.microsoft.com/office/drawing/2014/main" id="{B30F12BE-7BDA-4091-B3DC-9EDA57D4C163}"/>
              </a:ext>
            </a:extLst>
          </p:cNvPr>
          <p:cNvSpPr txBox="1"/>
          <p:nvPr/>
        </p:nvSpPr>
        <p:spPr>
          <a:xfrm>
            <a:off x="2254664" y="1099418"/>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latin typeface="微软雅黑" panose="020B0503020204020204" pitchFamily="34" charset="-122"/>
                <a:ea typeface="微软雅黑" panose="020B0503020204020204" pitchFamily="34" charset="-122"/>
              </a:rPr>
              <a:t>仿真平台选择</a:t>
            </a:r>
            <a:r>
              <a:rPr lang="zh-CN" altLang="en-US" sz="2400" b="1" dirty="0">
                <a:solidFill>
                  <a:srgbClr val="000000"/>
                </a:solidFill>
                <a:effectLst/>
                <a:latin typeface="微软雅黑" panose="020B0503020204020204" pitchFamily="34" charset="-122"/>
                <a:ea typeface="微软雅黑" panose="020B0503020204020204" pitchFamily="34" charset="-122"/>
              </a:rPr>
              <a:t>：</a:t>
            </a:r>
            <a:r>
              <a:rPr lang="en-US" altLang="zh-CN" sz="2000" dirty="0">
                <a:solidFill>
                  <a:srgbClr val="000000"/>
                </a:solidFill>
                <a:ea typeface="微软雅黑" panose="020B0503020204020204" pitchFamily="34" charset="-122"/>
              </a:rPr>
              <a:t>NVIDIA Isaac Sim</a:t>
            </a:r>
            <a:endParaRPr lang="zh-CN" altLang="en-US" sz="2400" dirty="0"/>
          </a:p>
        </p:txBody>
      </p:sp>
      <p:sp>
        <p:nvSpPr>
          <p:cNvPr id="12" name="文本框 11">
            <a:extLst>
              <a:ext uri="{FF2B5EF4-FFF2-40B4-BE49-F238E27FC236}">
                <a16:creationId xmlns:a16="http://schemas.microsoft.com/office/drawing/2014/main" id="{8184E970-8242-4605-A399-E3E3DEB8A84E}"/>
              </a:ext>
            </a:extLst>
          </p:cNvPr>
          <p:cNvSpPr txBox="1"/>
          <p:nvPr/>
        </p:nvSpPr>
        <p:spPr>
          <a:xfrm>
            <a:off x="2610689" y="1775683"/>
            <a:ext cx="5385661" cy="1292662"/>
          </a:xfrm>
          <a:prstGeom prst="rect">
            <a:avLst/>
          </a:prstGeom>
          <a:noFill/>
        </p:spPr>
        <p:txBody>
          <a:bodyPr wrap="square" rtlCol="0">
            <a:spAutoFit/>
          </a:bodyPr>
          <a:lstStyle/>
          <a:p>
            <a:pPr algn="l">
              <a:lnSpc>
                <a:spcPct val="150000"/>
              </a:lnSpc>
              <a:buFont typeface="Arial" panose="020B0604020202020204" pitchFamily="34" charset="0"/>
              <a:buChar char="•"/>
            </a:pPr>
            <a:r>
              <a:rPr lang="en-US" altLang="zh-CN" sz="2000" dirty="0">
                <a:ea typeface="楷体" panose="02010609060101010101" pitchFamily="49" charset="-122"/>
              </a:rPr>
              <a:t> Gazebo, V-REP, </a:t>
            </a:r>
            <a:r>
              <a:rPr lang="en-US" altLang="zh-CN" sz="2000" dirty="0" err="1">
                <a:ea typeface="楷体" panose="02010609060101010101" pitchFamily="49" charset="-122"/>
              </a:rPr>
              <a:t>Webots</a:t>
            </a:r>
            <a:r>
              <a:rPr lang="en-US" altLang="zh-CN" sz="2000" dirty="0">
                <a:ea typeface="楷体" panose="02010609060101010101" pitchFamily="49" charset="-122"/>
              </a:rPr>
              <a:t> </a:t>
            </a:r>
            <a:r>
              <a:rPr lang="zh-CN" altLang="en-US" sz="2000" dirty="0">
                <a:latin typeface="+mn-ea"/>
              </a:rPr>
              <a:t>等</a:t>
            </a:r>
            <a:endParaRPr lang="en-US" altLang="zh-CN" sz="2000" dirty="0">
              <a:latin typeface="+mn-ea"/>
            </a:endParaRPr>
          </a:p>
          <a:p>
            <a:pPr>
              <a:lnSpc>
                <a:spcPct val="150000"/>
              </a:lnSpc>
              <a:buFont typeface="Arial" panose="020B0604020202020204" pitchFamily="34" charset="0"/>
              <a:buChar char="•"/>
            </a:pPr>
            <a:r>
              <a:rPr lang="zh-CN" altLang="en-US" sz="2000" dirty="0">
                <a:latin typeface="+mn-ea"/>
              </a:rPr>
              <a:t> 物理引擎、</a:t>
            </a:r>
            <a:r>
              <a:rPr lang="en-US" altLang="zh-CN" sz="2000" dirty="0"/>
              <a:t>GPU</a:t>
            </a:r>
            <a:r>
              <a:rPr lang="zh-CN" altLang="en-US" sz="2000" dirty="0">
                <a:latin typeface="+mn-ea"/>
              </a:rPr>
              <a:t>加速、深度学习集成</a:t>
            </a:r>
            <a:endParaRPr lang="zh-CN" altLang="en-US" sz="2000" i="0" dirty="0">
              <a:effectLst/>
              <a:latin typeface="+mn-ea"/>
            </a:endParaRPr>
          </a:p>
          <a:p>
            <a:endParaRPr lang="zh-CN" altLang="en-US" dirty="0"/>
          </a:p>
        </p:txBody>
      </p:sp>
      <p:pic>
        <p:nvPicPr>
          <p:cNvPr id="3" name="图片 2">
            <a:extLst>
              <a:ext uri="{FF2B5EF4-FFF2-40B4-BE49-F238E27FC236}">
                <a16:creationId xmlns:a16="http://schemas.microsoft.com/office/drawing/2014/main" id="{03DD9158-AEE2-4452-A7EE-C94581A9E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231" y="1202207"/>
            <a:ext cx="4311639" cy="2226793"/>
          </a:xfrm>
          <a:prstGeom prst="rect">
            <a:avLst/>
          </a:prstGeom>
        </p:spPr>
      </p:pic>
      <p:sp>
        <p:nvSpPr>
          <p:cNvPr id="14" name="文本框 13">
            <a:extLst>
              <a:ext uri="{FF2B5EF4-FFF2-40B4-BE49-F238E27FC236}">
                <a16:creationId xmlns:a16="http://schemas.microsoft.com/office/drawing/2014/main" id="{E4E36C4B-B422-404C-805F-5DD8B861149E}"/>
              </a:ext>
            </a:extLst>
          </p:cNvPr>
          <p:cNvSpPr txBox="1"/>
          <p:nvPr/>
        </p:nvSpPr>
        <p:spPr>
          <a:xfrm>
            <a:off x="2254664" y="1684193"/>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en-US" altLang="zh-CN" sz="2400" b="1" dirty="0">
                <a:solidFill>
                  <a:srgbClr val="000000"/>
                </a:solidFill>
                <a:latin typeface="微软雅黑" panose="020B0503020204020204" pitchFamily="34" charset="-122"/>
                <a:ea typeface="微软雅黑" panose="020B0503020204020204" pitchFamily="34" charset="-122"/>
              </a:rPr>
              <a:t>Isaac Sim </a:t>
            </a:r>
            <a:r>
              <a:rPr lang="zh-CN" altLang="en-US" sz="2400" b="1" dirty="0">
                <a:solidFill>
                  <a:srgbClr val="000000"/>
                </a:solidFill>
                <a:latin typeface="微软雅黑" panose="020B0503020204020204" pitchFamily="34" charset="-122"/>
                <a:ea typeface="微软雅黑" panose="020B0503020204020204" pitchFamily="34" charset="-122"/>
              </a:rPr>
              <a:t>介绍</a:t>
            </a:r>
            <a:r>
              <a:rPr lang="zh-CN" altLang="en-US" sz="2400" b="1" dirty="0">
                <a:solidFill>
                  <a:srgbClr val="000000"/>
                </a:solidFill>
                <a:effectLst/>
                <a:latin typeface="微软雅黑" panose="020B0503020204020204" pitchFamily="34" charset="-122"/>
                <a:ea typeface="微软雅黑" panose="020B0503020204020204" pitchFamily="34" charset="-122"/>
              </a:rPr>
              <a:t>：</a:t>
            </a:r>
            <a:endParaRPr lang="zh-CN" altLang="en-US" sz="2400" dirty="0"/>
          </a:p>
        </p:txBody>
      </p:sp>
      <p:sp>
        <p:nvSpPr>
          <p:cNvPr id="15" name="文本框 14">
            <a:extLst>
              <a:ext uri="{FF2B5EF4-FFF2-40B4-BE49-F238E27FC236}">
                <a16:creationId xmlns:a16="http://schemas.microsoft.com/office/drawing/2014/main" id="{076459E5-5B62-4455-AC18-CC3696D9BAC5}"/>
              </a:ext>
            </a:extLst>
          </p:cNvPr>
          <p:cNvSpPr txBox="1"/>
          <p:nvPr/>
        </p:nvSpPr>
        <p:spPr>
          <a:xfrm>
            <a:off x="2504661" y="2347633"/>
            <a:ext cx="6728791" cy="960776"/>
          </a:xfrm>
          <a:prstGeom prst="rect">
            <a:avLst/>
          </a:prstGeom>
          <a:noFill/>
        </p:spPr>
        <p:txBody>
          <a:bodyPr wrap="square" rtlCol="0">
            <a:spAutoFit/>
          </a:bodyPr>
          <a:lstStyle/>
          <a:p>
            <a:pPr algn="l">
              <a:lnSpc>
                <a:spcPct val="150000"/>
              </a:lnSpc>
              <a:buFont typeface="Arial" panose="020B0604020202020204" pitchFamily="34" charset="0"/>
              <a:buChar char="•"/>
            </a:pPr>
            <a:r>
              <a:rPr lang="en-US" altLang="zh-CN" sz="2000" dirty="0">
                <a:ea typeface="楷体" panose="02010609060101010101" pitchFamily="49" charset="-122"/>
              </a:rPr>
              <a:t>  </a:t>
            </a:r>
            <a:r>
              <a:rPr lang="zh-CN" altLang="en-US" sz="2000" dirty="0">
                <a:latin typeface="+mn-ea"/>
              </a:rPr>
              <a:t>真实模拟（基于</a:t>
            </a:r>
            <a:r>
              <a:rPr lang="en-US" altLang="zh-CN" sz="2000" dirty="0"/>
              <a:t>Omniverse</a:t>
            </a:r>
            <a:r>
              <a:rPr lang="zh-CN" altLang="en-US" sz="2000" dirty="0">
                <a:latin typeface="+mn-ea"/>
              </a:rPr>
              <a:t>）：</a:t>
            </a:r>
            <a:endParaRPr lang="en-US" altLang="zh-CN" sz="2000" dirty="0">
              <a:latin typeface="+mn-ea"/>
            </a:endParaRPr>
          </a:p>
          <a:p>
            <a:pPr>
              <a:lnSpc>
                <a:spcPct val="150000"/>
              </a:lnSpc>
            </a:pPr>
            <a:r>
              <a:rPr lang="en-US" altLang="zh-CN" sz="2000" dirty="0"/>
              <a:t>   GPU </a:t>
            </a:r>
            <a:r>
              <a:rPr lang="zh-CN" altLang="en-US" sz="2000" dirty="0">
                <a:latin typeface="+mn-ea"/>
              </a:rPr>
              <a:t>物理模拟、实时光线和路径追踪、</a:t>
            </a:r>
            <a:r>
              <a:rPr lang="en-US" altLang="zh-CN" sz="2000" dirty="0"/>
              <a:t>MDL </a:t>
            </a:r>
            <a:r>
              <a:rPr lang="zh-CN" altLang="en-US" sz="2000" dirty="0">
                <a:latin typeface="+mn-ea"/>
              </a:rPr>
              <a:t>材质定义</a:t>
            </a:r>
            <a:endParaRPr lang="zh-CN" altLang="en-US" dirty="0"/>
          </a:p>
        </p:txBody>
      </p:sp>
      <p:pic>
        <p:nvPicPr>
          <p:cNvPr id="16" name="图片 15">
            <a:extLst>
              <a:ext uri="{FF2B5EF4-FFF2-40B4-BE49-F238E27FC236}">
                <a16:creationId xmlns:a16="http://schemas.microsoft.com/office/drawing/2014/main" id="{073E3588-9067-4BE9-85F5-DB6E7AAD4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661" y="3549592"/>
            <a:ext cx="3210913" cy="1698269"/>
          </a:xfrm>
          <a:prstGeom prst="rect">
            <a:avLst/>
          </a:prstGeom>
        </p:spPr>
      </p:pic>
      <p:pic>
        <p:nvPicPr>
          <p:cNvPr id="17" name="Picture 2">
            <a:extLst>
              <a:ext uri="{FF2B5EF4-FFF2-40B4-BE49-F238E27FC236}">
                <a16:creationId xmlns:a16="http://schemas.microsoft.com/office/drawing/2014/main" id="{342E45B0-E974-46A8-8AA3-8400B51509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128" y="3549591"/>
            <a:ext cx="3210913" cy="169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CE7AA233-F8EC-44E9-9BE0-92452B272C7C}"/>
              </a:ext>
            </a:extLst>
          </p:cNvPr>
          <p:cNvSpPr txBox="1"/>
          <p:nvPr/>
        </p:nvSpPr>
        <p:spPr>
          <a:xfrm>
            <a:off x="2504660" y="3286352"/>
            <a:ext cx="7264981" cy="960776"/>
          </a:xfrm>
          <a:prstGeom prst="rect">
            <a:avLst/>
          </a:prstGeom>
          <a:noFill/>
        </p:spPr>
        <p:txBody>
          <a:bodyPr wrap="square" rtlCol="0">
            <a:spAutoFit/>
          </a:bodyPr>
          <a:lstStyle/>
          <a:p>
            <a:pPr algn="l">
              <a:lnSpc>
                <a:spcPct val="150000"/>
              </a:lnSpc>
              <a:buFont typeface="Arial" panose="020B0604020202020204" pitchFamily="34" charset="0"/>
              <a:buChar char="•"/>
            </a:pPr>
            <a:r>
              <a:rPr lang="zh-CN" altLang="en-US" sz="2000" dirty="0">
                <a:latin typeface="+mn-ea"/>
              </a:rPr>
              <a:t> 无缝衔接和互操作性：</a:t>
            </a:r>
            <a:endParaRPr lang="en-US" altLang="zh-CN" sz="2000" dirty="0">
              <a:latin typeface="+mn-ea"/>
            </a:endParaRPr>
          </a:p>
          <a:p>
            <a:pPr>
              <a:lnSpc>
                <a:spcPct val="150000"/>
              </a:lnSpc>
            </a:pPr>
            <a:r>
              <a:rPr lang="zh-CN" altLang="en-US" sz="2000" dirty="0"/>
              <a:t>   </a:t>
            </a:r>
            <a:r>
              <a:rPr lang="en-US" altLang="zh-CN" sz="2000" dirty="0"/>
              <a:t>Isaac ROS/ROS 2</a:t>
            </a:r>
            <a:r>
              <a:rPr lang="zh-CN" altLang="en-US" sz="2000" dirty="0"/>
              <a:t>接口</a:t>
            </a:r>
            <a:r>
              <a:rPr lang="en-US" altLang="zh-CN" sz="2000" dirty="0"/>
              <a:t>, Python </a:t>
            </a:r>
            <a:r>
              <a:rPr lang="zh-CN" altLang="en-US" sz="2000" dirty="0"/>
              <a:t>共享和导入环境和机器臂模型</a:t>
            </a:r>
          </a:p>
        </p:txBody>
      </p:sp>
      <p:pic>
        <p:nvPicPr>
          <p:cNvPr id="19" name="图片 18">
            <a:extLst>
              <a:ext uri="{FF2B5EF4-FFF2-40B4-BE49-F238E27FC236}">
                <a16:creationId xmlns:a16="http://schemas.microsoft.com/office/drawing/2014/main" id="{5EECAF38-9AFF-49BF-947C-257C4D382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7485" y="4398725"/>
            <a:ext cx="4172633" cy="2002511"/>
          </a:xfrm>
          <a:prstGeom prst="rect">
            <a:avLst/>
          </a:prstGeom>
        </p:spPr>
      </p:pic>
      <p:sp>
        <p:nvSpPr>
          <p:cNvPr id="2" name="文本框 1">
            <a:extLst>
              <a:ext uri="{FF2B5EF4-FFF2-40B4-BE49-F238E27FC236}">
                <a16:creationId xmlns:a16="http://schemas.microsoft.com/office/drawing/2014/main" id="{CF67870D-C885-46FD-CB10-497801E2C357}"/>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20755749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6D5BF88-6D3D-4F6C-8494-03C423ABB50A}"/>
              </a:ext>
            </a:extLst>
          </p:cNvPr>
          <p:cNvSpPr/>
          <p:nvPr/>
        </p:nvSpPr>
        <p:spPr>
          <a:xfrm>
            <a:off x="2254664" y="1778520"/>
            <a:ext cx="9449656" cy="2124593"/>
          </a:xfrm>
          <a:prstGeom prst="rect">
            <a:avLst/>
          </a:prstGeom>
          <a:solidFill>
            <a:schemeClr val="tx1">
              <a:lumMod val="10000"/>
              <a:lumOff val="90000"/>
            </a:schemeClr>
          </a:solidFill>
          <a:ln w="28575">
            <a:solidFill>
              <a:srgbClr val="C8161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97B8F14-359C-4A2D-AD2A-EE27BAF07DCC}"/>
              </a:ext>
            </a:extLst>
          </p:cNvPr>
          <p:cNvSpPr txBox="1"/>
          <p:nvPr/>
        </p:nvSpPr>
        <p:spPr>
          <a:xfrm>
            <a:off x="2227986" y="-65276"/>
            <a:ext cx="3075534"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仿真系统搭建</a:t>
            </a:r>
            <a:endParaRPr lang="en-US" altLang="zh-CN" sz="32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仿真平台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云端部署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算法开发</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
        <p:nvSpPr>
          <p:cNvPr id="11" name="文本框 10">
            <a:extLst>
              <a:ext uri="{FF2B5EF4-FFF2-40B4-BE49-F238E27FC236}">
                <a16:creationId xmlns:a16="http://schemas.microsoft.com/office/drawing/2014/main" id="{B30F12BE-7BDA-4091-B3DC-9EDA57D4C163}"/>
              </a:ext>
            </a:extLst>
          </p:cNvPr>
          <p:cNvSpPr txBox="1"/>
          <p:nvPr/>
        </p:nvSpPr>
        <p:spPr>
          <a:xfrm>
            <a:off x="2254664" y="1099418"/>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latin typeface="微软雅黑" panose="020B0503020204020204" pitchFamily="34" charset="-122"/>
                <a:ea typeface="微软雅黑" panose="020B0503020204020204" pitchFamily="34" charset="-122"/>
              </a:rPr>
              <a:t>仿真平台搭建</a:t>
            </a:r>
            <a:r>
              <a:rPr lang="zh-CN" altLang="en-US" sz="2400" b="1" dirty="0">
                <a:solidFill>
                  <a:srgbClr val="000000"/>
                </a:solidFill>
                <a:effectLst/>
                <a:latin typeface="微软雅黑" panose="020B0503020204020204" pitchFamily="34" charset="-122"/>
                <a:ea typeface="微软雅黑" panose="020B0503020204020204" pitchFamily="34" charset="-122"/>
              </a:rPr>
              <a:t>：</a:t>
            </a:r>
            <a:endParaRPr lang="zh-CN" altLang="en-US" sz="2400" dirty="0"/>
          </a:p>
        </p:txBody>
      </p:sp>
      <p:sp>
        <p:nvSpPr>
          <p:cNvPr id="25" name="矩形 24">
            <a:extLst>
              <a:ext uri="{FF2B5EF4-FFF2-40B4-BE49-F238E27FC236}">
                <a16:creationId xmlns:a16="http://schemas.microsoft.com/office/drawing/2014/main" id="{58A86E28-70FD-4505-A32A-6B483AC2A8EB}"/>
              </a:ext>
            </a:extLst>
          </p:cNvPr>
          <p:cNvSpPr/>
          <p:nvPr/>
        </p:nvSpPr>
        <p:spPr>
          <a:xfrm>
            <a:off x="2247024" y="3046361"/>
            <a:ext cx="1718398"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环境导入</a:t>
            </a:r>
          </a:p>
          <a:p>
            <a:pPr algn="ct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Input</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sp>
        <p:nvSpPr>
          <p:cNvPr id="26" name="箭头: 燕尾形 25">
            <a:extLst>
              <a:ext uri="{FF2B5EF4-FFF2-40B4-BE49-F238E27FC236}">
                <a16:creationId xmlns:a16="http://schemas.microsoft.com/office/drawing/2014/main" id="{0D9E6ABF-88C2-4B81-82CB-D8BFC90CA508}"/>
              </a:ext>
            </a:extLst>
          </p:cNvPr>
          <p:cNvSpPr/>
          <p:nvPr/>
        </p:nvSpPr>
        <p:spPr>
          <a:xfrm>
            <a:off x="3839381"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110CE76-C9FB-4F58-A208-50256550751B}"/>
              </a:ext>
            </a:extLst>
          </p:cNvPr>
          <p:cNvSpPr/>
          <p:nvPr/>
        </p:nvSpPr>
        <p:spPr>
          <a:xfrm>
            <a:off x="9021356" y="2327776"/>
            <a:ext cx="2017259" cy="954107"/>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仿真与优化</a:t>
            </a: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Simulation and Optimization</a:t>
            </a:r>
            <a:endPar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sp>
        <p:nvSpPr>
          <p:cNvPr id="28" name="箭头: 燕尾形 27">
            <a:extLst>
              <a:ext uri="{FF2B5EF4-FFF2-40B4-BE49-F238E27FC236}">
                <a16:creationId xmlns:a16="http://schemas.microsoft.com/office/drawing/2014/main" id="{C2C0362A-9E96-4BA5-B7C7-B6B3D83232E9}"/>
              </a:ext>
            </a:extLst>
          </p:cNvPr>
          <p:cNvSpPr/>
          <p:nvPr/>
        </p:nvSpPr>
        <p:spPr>
          <a:xfrm>
            <a:off x="6192970"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燕尾形 29">
            <a:extLst>
              <a:ext uri="{FF2B5EF4-FFF2-40B4-BE49-F238E27FC236}">
                <a16:creationId xmlns:a16="http://schemas.microsoft.com/office/drawing/2014/main" id="{3BBD7E43-99E8-45B9-8AAA-9E183CEE6560}"/>
              </a:ext>
            </a:extLst>
          </p:cNvPr>
          <p:cNvSpPr/>
          <p:nvPr/>
        </p:nvSpPr>
        <p:spPr>
          <a:xfrm>
            <a:off x="8510057"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FF1BA7EB-8D88-461D-B694-994E4643EA6A}"/>
              </a:ext>
            </a:extLst>
          </p:cNvPr>
          <p:cNvSpPr/>
          <p:nvPr/>
        </p:nvSpPr>
        <p:spPr>
          <a:xfrm>
            <a:off x="4357226" y="2395183"/>
            <a:ext cx="1777068"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参数配置</a:t>
            </a:r>
            <a:endPar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a:p>
            <a:pPr algn="ct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Configuration</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pic>
        <p:nvPicPr>
          <p:cNvPr id="40" name="图片 39">
            <a:extLst>
              <a:ext uri="{FF2B5EF4-FFF2-40B4-BE49-F238E27FC236}">
                <a16:creationId xmlns:a16="http://schemas.microsoft.com/office/drawing/2014/main" id="{9CE86765-94C9-46DA-BAEA-42993F4AD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935" y="2047683"/>
            <a:ext cx="1533921" cy="1119631"/>
          </a:xfrm>
          <a:prstGeom prst="rect">
            <a:avLst/>
          </a:prstGeom>
        </p:spPr>
      </p:pic>
      <p:sp>
        <p:nvSpPr>
          <p:cNvPr id="41" name="矩形 40">
            <a:extLst>
              <a:ext uri="{FF2B5EF4-FFF2-40B4-BE49-F238E27FC236}">
                <a16:creationId xmlns:a16="http://schemas.microsoft.com/office/drawing/2014/main" id="{6DD525F5-C4EB-4225-9220-0870F8C5DE09}"/>
              </a:ext>
            </a:extLst>
          </p:cNvPr>
          <p:cNvSpPr/>
          <p:nvPr/>
        </p:nvSpPr>
        <p:spPr>
          <a:xfrm>
            <a:off x="6247949" y="3085311"/>
            <a:ext cx="2508139"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传感器与控制集成</a:t>
            </a: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Sensor and Control</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pic>
        <p:nvPicPr>
          <p:cNvPr id="47" name="图片 46">
            <a:extLst>
              <a:ext uri="{FF2B5EF4-FFF2-40B4-BE49-F238E27FC236}">
                <a16:creationId xmlns:a16="http://schemas.microsoft.com/office/drawing/2014/main" id="{8F54A625-4EEE-4C06-9435-B384BA268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881" y="1955719"/>
            <a:ext cx="1289317" cy="1180639"/>
          </a:xfrm>
          <a:prstGeom prst="rect">
            <a:avLst/>
          </a:prstGeom>
        </p:spPr>
      </p:pic>
      <p:sp>
        <p:nvSpPr>
          <p:cNvPr id="48" name="箭头: 下 47">
            <a:extLst>
              <a:ext uri="{FF2B5EF4-FFF2-40B4-BE49-F238E27FC236}">
                <a16:creationId xmlns:a16="http://schemas.microsoft.com/office/drawing/2014/main" id="{CE0F5885-FA06-4FC7-AAD5-CD08D6AAF970}"/>
              </a:ext>
            </a:extLst>
          </p:cNvPr>
          <p:cNvSpPr/>
          <p:nvPr/>
        </p:nvSpPr>
        <p:spPr>
          <a:xfrm>
            <a:off x="2858703" y="3979321"/>
            <a:ext cx="269508" cy="32390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868B9EE-2CDF-4472-A6B7-4897F2F51832}"/>
              </a:ext>
            </a:extLst>
          </p:cNvPr>
          <p:cNvSpPr txBox="1"/>
          <p:nvPr/>
        </p:nvSpPr>
        <p:spPr>
          <a:xfrm>
            <a:off x="2254664" y="4403682"/>
            <a:ext cx="7264981" cy="961289"/>
          </a:xfrm>
          <a:prstGeom prst="rect">
            <a:avLst/>
          </a:prstGeom>
          <a:noFill/>
        </p:spPr>
        <p:txBody>
          <a:bodyPr wrap="square" rtlCol="0">
            <a:spAutoFit/>
          </a:bodyPr>
          <a:lstStyle/>
          <a:p>
            <a:pPr>
              <a:lnSpc>
                <a:spcPct val="150000"/>
              </a:lnSpc>
              <a:buFont typeface="Arial" panose="020B0604020202020204" pitchFamily="34" charset="0"/>
              <a:buChar char="•"/>
            </a:pPr>
            <a:r>
              <a:rPr lang="zh-CN" altLang="en-US" sz="2000" dirty="0">
                <a:latin typeface="+mn-ea"/>
              </a:rPr>
              <a:t> 导入机器人模型：：</a:t>
            </a:r>
            <a:r>
              <a:rPr lang="en-US" altLang="zh-CN" sz="2000" dirty="0"/>
              <a:t>STL</a:t>
            </a:r>
            <a:r>
              <a:rPr lang="zh-CN" altLang="en-US" sz="2000" dirty="0"/>
              <a:t>、</a:t>
            </a:r>
            <a:r>
              <a:rPr lang="en-US" altLang="zh-CN" sz="2000" dirty="0"/>
              <a:t>URDF</a:t>
            </a:r>
            <a:r>
              <a:rPr lang="zh-CN" altLang="en-US" sz="2000" dirty="0"/>
              <a:t>等格式</a:t>
            </a:r>
            <a:endParaRPr lang="en-US" altLang="zh-CN" sz="2000" dirty="0"/>
          </a:p>
          <a:p>
            <a:pPr>
              <a:lnSpc>
                <a:spcPct val="150000"/>
              </a:lnSpc>
              <a:buFont typeface="Arial" panose="020B0604020202020204" pitchFamily="34" charset="0"/>
              <a:buChar char="•"/>
            </a:pPr>
            <a:r>
              <a:rPr lang="zh-CN" altLang="en-US" sz="2000" dirty="0">
                <a:latin typeface="+mn-ea"/>
              </a:rPr>
              <a:t> 设置工作环境：工作台、冻存盒、目标样本等</a:t>
            </a:r>
            <a:endParaRPr lang="en-US" altLang="zh-CN" sz="2000" dirty="0">
              <a:latin typeface="+mn-ea"/>
            </a:endParaRPr>
          </a:p>
        </p:txBody>
      </p:sp>
      <p:sp>
        <p:nvSpPr>
          <p:cNvPr id="58" name="矩形 57">
            <a:extLst>
              <a:ext uri="{FF2B5EF4-FFF2-40B4-BE49-F238E27FC236}">
                <a16:creationId xmlns:a16="http://schemas.microsoft.com/office/drawing/2014/main" id="{DDF62434-C4C6-43E8-A91E-E56393E75DC3}"/>
              </a:ext>
            </a:extLst>
          </p:cNvPr>
          <p:cNvSpPr/>
          <p:nvPr/>
        </p:nvSpPr>
        <p:spPr>
          <a:xfrm>
            <a:off x="2227986" y="4387805"/>
            <a:ext cx="5780233" cy="1098596"/>
          </a:xfrm>
          <a:prstGeom prst="rect">
            <a:avLst/>
          </a:prstGeom>
          <a:noFill/>
          <a:ln w="28575">
            <a:solidFill>
              <a:schemeClr val="tx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6A2A7165-7496-4144-8772-6B9C49E8F6DB}"/>
              </a:ext>
            </a:extLst>
          </p:cNvPr>
          <p:cNvSpPr txBox="1"/>
          <p:nvPr/>
        </p:nvSpPr>
        <p:spPr>
          <a:xfrm>
            <a:off x="2306418" y="3036406"/>
            <a:ext cx="387983" cy="369332"/>
          </a:xfrm>
          <a:prstGeom prst="rect">
            <a:avLst/>
          </a:prstGeom>
          <a:noFill/>
        </p:spPr>
        <p:txBody>
          <a:bodyPr wrap="square" rtlCol="0">
            <a:spAutoFit/>
          </a:bodyPr>
          <a:lstStyle/>
          <a:p>
            <a:r>
              <a:rPr lang="zh-CN" altLang="en-US" dirty="0"/>
              <a:t>①</a:t>
            </a:r>
          </a:p>
        </p:txBody>
      </p:sp>
      <p:sp>
        <p:nvSpPr>
          <p:cNvPr id="60" name="文本框 59">
            <a:extLst>
              <a:ext uri="{FF2B5EF4-FFF2-40B4-BE49-F238E27FC236}">
                <a16:creationId xmlns:a16="http://schemas.microsoft.com/office/drawing/2014/main" id="{F289965E-9D07-4496-9A34-9D390EF16D0A}"/>
              </a:ext>
            </a:extLst>
          </p:cNvPr>
          <p:cNvSpPr txBox="1"/>
          <p:nvPr/>
        </p:nvSpPr>
        <p:spPr>
          <a:xfrm>
            <a:off x="4440218" y="2388740"/>
            <a:ext cx="387983" cy="369332"/>
          </a:xfrm>
          <a:prstGeom prst="rect">
            <a:avLst/>
          </a:prstGeom>
          <a:noFill/>
        </p:spPr>
        <p:txBody>
          <a:bodyPr wrap="square" rtlCol="0">
            <a:spAutoFit/>
          </a:bodyPr>
          <a:lstStyle/>
          <a:p>
            <a:r>
              <a:rPr lang="zh-CN" altLang="en-US" dirty="0"/>
              <a:t>②</a:t>
            </a:r>
          </a:p>
        </p:txBody>
      </p:sp>
      <p:sp>
        <p:nvSpPr>
          <p:cNvPr id="61" name="文本框 60">
            <a:extLst>
              <a:ext uri="{FF2B5EF4-FFF2-40B4-BE49-F238E27FC236}">
                <a16:creationId xmlns:a16="http://schemas.microsoft.com/office/drawing/2014/main" id="{2AA6A294-DDBC-4324-8DEC-4901AED5FB60}"/>
              </a:ext>
            </a:extLst>
          </p:cNvPr>
          <p:cNvSpPr txBox="1"/>
          <p:nvPr/>
        </p:nvSpPr>
        <p:spPr>
          <a:xfrm>
            <a:off x="6222571" y="3085311"/>
            <a:ext cx="387983" cy="369332"/>
          </a:xfrm>
          <a:prstGeom prst="rect">
            <a:avLst/>
          </a:prstGeom>
          <a:noFill/>
        </p:spPr>
        <p:txBody>
          <a:bodyPr wrap="square" rtlCol="0">
            <a:spAutoFit/>
          </a:bodyPr>
          <a:lstStyle/>
          <a:p>
            <a:r>
              <a:rPr lang="zh-CN" altLang="en-US" dirty="0"/>
              <a:t>③</a:t>
            </a:r>
          </a:p>
        </p:txBody>
      </p:sp>
      <p:sp>
        <p:nvSpPr>
          <p:cNvPr id="62" name="文本框 61">
            <a:extLst>
              <a:ext uri="{FF2B5EF4-FFF2-40B4-BE49-F238E27FC236}">
                <a16:creationId xmlns:a16="http://schemas.microsoft.com/office/drawing/2014/main" id="{06622BDD-1AF2-4E45-B784-02D591C93CF0}"/>
              </a:ext>
            </a:extLst>
          </p:cNvPr>
          <p:cNvSpPr txBox="1"/>
          <p:nvPr/>
        </p:nvSpPr>
        <p:spPr>
          <a:xfrm>
            <a:off x="9092332" y="2330999"/>
            <a:ext cx="387983" cy="369332"/>
          </a:xfrm>
          <a:prstGeom prst="rect">
            <a:avLst/>
          </a:prstGeom>
          <a:noFill/>
        </p:spPr>
        <p:txBody>
          <a:bodyPr wrap="square" rtlCol="0">
            <a:spAutoFit/>
          </a:bodyPr>
          <a:lstStyle/>
          <a:p>
            <a:r>
              <a:rPr lang="zh-CN" altLang="en-US" dirty="0"/>
              <a:t>④</a:t>
            </a:r>
          </a:p>
        </p:txBody>
      </p:sp>
      <p:sp>
        <p:nvSpPr>
          <p:cNvPr id="2" name="文本框 1">
            <a:extLst>
              <a:ext uri="{FF2B5EF4-FFF2-40B4-BE49-F238E27FC236}">
                <a16:creationId xmlns:a16="http://schemas.microsoft.com/office/drawing/2014/main" id="{35D9B65E-33B3-B4CC-3E91-1C9CD2EA4426}"/>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7396787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75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75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75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75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5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75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75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75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75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750"/>
                                        <p:tgtEl>
                                          <p:spTgt spid="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750"/>
                                        <p:tgtEl>
                                          <p:spTgt spid="4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750"/>
                                        <p:tgtEl>
                                          <p:spTgt spid="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75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75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750"/>
                                        <p:tgtEl>
                                          <p:spTgt spid="6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7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 grpId="0"/>
      <p:bldP spid="25" grpId="0"/>
      <p:bldP spid="26" grpId="0" animBg="1"/>
      <p:bldP spid="27" grpId="0"/>
      <p:bldP spid="28" grpId="0" animBg="1"/>
      <p:bldP spid="30" grpId="0" animBg="1"/>
      <p:bldP spid="39" grpId="0"/>
      <p:bldP spid="41" grpId="0"/>
      <p:bldP spid="48" grpId="0" animBg="1"/>
      <p:bldP spid="49" grpId="0"/>
      <p:bldP spid="58" grpId="0" animBg="1"/>
      <p:bldP spid="59" grpId="0"/>
      <p:bldP spid="60" grpId="0"/>
      <p:bldP spid="61" grpId="0"/>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6D5BF88-6D3D-4F6C-8494-03C423ABB50A}"/>
              </a:ext>
            </a:extLst>
          </p:cNvPr>
          <p:cNvSpPr/>
          <p:nvPr/>
        </p:nvSpPr>
        <p:spPr>
          <a:xfrm>
            <a:off x="2254664" y="1778520"/>
            <a:ext cx="9449656" cy="2124593"/>
          </a:xfrm>
          <a:prstGeom prst="rect">
            <a:avLst/>
          </a:prstGeom>
          <a:solidFill>
            <a:schemeClr val="tx1">
              <a:lumMod val="10000"/>
              <a:lumOff val="90000"/>
            </a:schemeClr>
          </a:solidFill>
          <a:ln w="28575">
            <a:solidFill>
              <a:srgbClr val="C8161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97B8F14-359C-4A2D-AD2A-EE27BAF07DCC}"/>
              </a:ext>
            </a:extLst>
          </p:cNvPr>
          <p:cNvSpPr txBox="1"/>
          <p:nvPr/>
        </p:nvSpPr>
        <p:spPr>
          <a:xfrm>
            <a:off x="2227986" y="-65276"/>
            <a:ext cx="3075534"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仿真系统搭建</a:t>
            </a:r>
            <a:endParaRPr lang="en-US" altLang="zh-CN" sz="32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仿真平台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云端部署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算法开发</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
        <p:nvSpPr>
          <p:cNvPr id="11" name="文本框 10">
            <a:extLst>
              <a:ext uri="{FF2B5EF4-FFF2-40B4-BE49-F238E27FC236}">
                <a16:creationId xmlns:a16="http://schemas.microsoft.com/office/drawing/2014/main" id="{B30F12BE-7BDA-4091-B3DC-9EDA57D4C163}"/>
              </a:ext>
            </a:extLst>
          </p:cNvPr>
          <p:cNvSpPr txBox="1"/>
          <p:nvPr/>
        </p:nvSpPr>
        <p:spPr>
          <a:xfrm>
            <a:off x="2254664" y="1099418"/>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latin typeface="微软雅黑" panose="020B0503020204020204" pitchFamily="34" charset="-122"/>
                <a:ea typeface="微软雅黑" panose="020B0503020204020204" pitchFamily="34" charset="-122"/>
              </a:rPr>
              <a:t>仿真平台搭建</a:t>
            </a:r>
            <a:r>
              <a:rPr lang="zh-CN" altLang="en-US" sz="2400" b="1" dirty="0">
                <a:solidFill>
                  <a:srgbClr val="000000"/>
                </a:solidFill>
                <a:effectLst/>
                <a:latin typeface="微软雅黑" panose="020B0503020204020204" pitchFamily="34" charset="-122"/>
                <a:ea typeface="微软雅黑" panose="020B0503020204020204" pitchFamily="34" charset="-122"/>
              </a:rPr>
              <a:t>：</a:t>
            </a:r>
            <a:endParaRPr lang="zh-CN" altLang="en-US" sz="2400" dirty="0"/>
          </a:p>
        </p:txBody>
      </p:sp>
      <p:sp>
        <p:nvSpPr>
          <p:cNvPr id="25" name="矩形 24">
            <a:extLst>
              <a:ext uri="{FF2B5EF4-FFF2-40B4-BE49-F238E27FC236}">
                <a16:creationId xmlns:a16="http://schemas.microsoft.com/office/drawing/2014/main" id="{58A86E28-70FD-4505-A32A-6B483AC2A8EB}"/>
              </a:ext>
            </a:extLst>
          </p:cNvPr>
          <p:cNvSpPr/>
          <p:nvPr/>
        </p:nvSpPr>
        <p:spPr>
          <a:xfrm>
            <a:off x="2247024" y="3046361"/>
            <a:ext cx="1718398"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环境导入</a:t>
            </a:r>
          </a:p>
          <a:p>
            <a:pPr algn="ct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Input</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sp>
        <p:nvSpPr>
          <p:cNvPr id="26" name="箭头: 燕尾形 25">
            <a:extLst>
              <a:ext uri="{FF2B5EF4-FFF2-40B4-BE49-F238E27FC236}">
                <a16:creationId xmlns:a16="http://schemas.microsoft.com/office/drawing/2014/main" id="{0D9E6ABF-88C2-4B81-82CB-D8BFC90CA508}"/>
              </a:ext>
            </a:extLst>
          </p:cNvPr>
          <p:cNvSpPr/>
          <p:nvPr/>
        </p:nvSpPr>
        <p:spPr>
          <a:xfrm>
            <a:off x="3839381"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110CE76-C9FB-4F58-A208-50256550751B}"/>
              </a:ext>
            </a:extLst>
          </p:cNvPr>
          <p:cNvSpPr/>
          <p:nvPr/>
        </p:nvSpPr>
        <p:spPr>
          <a:xfrm>
            <a:off x="9021356" y="2327776"/>
            <a:ext cx="2017259" cy="954107"/>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仿真与优化</a:t>
            </a: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Simulation and Optimization</a:t>
            </a:r>
            <a:endPar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sp>
        <p:nvSpPr>
          <p:cNvPr id="28" name="箭头: 燕尾形 27">
            <a:extLst>
              <a:ext uri="{FF2B5EF4-FFF2-40B4-BE49-F238E27FC236}">
                <a16:creationId xmlns:a16="http://schemas.microsoft.com/office/drawing/2014/main" id="{C2C0362A-9E96-4BA5-B7C7-B6B3D83232E9}"/>
              </a:ext>
            </a:extLst>
          </p:cNvPr>
          <p:cNvSpPr/>
          <p:nvPr/>
        </p:nvSpPr>
        <p:spPr>
          <a:xfrm>
            <a:off x="6192970"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燕尾形 29">
            <a:extLst>
              <a:ext uri="{FF2B5EF4-FFF2-40B4-BE49-F238E27FC236}">
                <a16:creationId xmlns:a16="http://schemas.microsoft.com/office/drawing/2014/main" id="{3BBD7E43-99E8-45B9-8AAA-9E183CEE6560}"/>
              </a:ext>
            </a:extLst>
          </p:cNvPr>
          <p:cNvSpPr/>
          <p:nvPr/>
        </p:nvSpPr>
        <p:spPr>
          <a:xfrm>
            <a:off x="8510057"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FF1BA7EB-8D88-461D-B694-994E4643EA6A}"/>
              </a:ext>
            </a:extLst>
          </p:cNvPr>
          <p:cNvSpPr/>
          <p:nvPr/>
        </p:nvSpPr>
        <p:spPr>
          <a:xfrm>
            <a:off x="4357226" y="2395183"/>
            <a:ext cx="1777068"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参数配置</a:t>
            </a:r>
            <a:endPar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a:p>
            <a:pPr algn="ct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Configuration</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pic>
        <p:nvPicPr>
          <p:cNvPr id="40" name="图片 39">
            <a:extLst>
              <a:ext uri="{FF2B5EF4-FFF2-40B4-BE49-F238E27FC236}">
                <a16:creationId xmlns:a16="http://schemas.microsoft.com/office/drawing/2014/main" id="{9CE86765-94C9-46DA-BAEA-42993F4AD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935" y="2047683"/>
            <a:ext cx="1533921" cy="1119631"/>
          </a:xfrm>
          <a:prstGeom prst="rect">
            <a:avLst/>
          </a:prstGeom>
        </p:spPr>
      </p:pic>
      <p:sp>
        <p:nvSpPr>
          <p:cNvPr id="41" name="矩形 40">
            <a:extLst>
              <a:ext uri="{FF2B5EF4-FFF2-40B4-BE49-F238E27FC236}">
                <a16:creationId xmlns:a16="http://schemas.microsoft.com/office/drawing/2014/main" id="{6DD525F5-C4EB-4225-9220-0870F8C5DE09}"/>
              </a:ext>
            </a:extLst>
          </p:cNvPr>
          <p:cNvSpPr/>
          <p:nvPr/>
        </p:nvSpPr>
        <p:spPr>
          <a:xfrm>
            <a:off x="6247949" y="3085311"/>
            <a:ext cx="2508139"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传感器与控制集成</a:t>
            </a: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Sensor and Control</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pic>
        <p:nvPicPr>
          <p:cNvPr id="47" name="图片 46">
            <a:extLst>
              <a:ext uri="{FF2B5EF4-FFF2-40B4-BE49-F238E27FC236}">
                <a16:creationId xmlns:a16="http://schemas.microsoft.com/office/drawing/2014/main" id="{8F54A625-4EEE-4C06-9435-B384BA268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881" y="1955719"/>
            <a:ext cx="1289317" cy="1180639"/>
          </a:xfrm>
          <a:prstGeom prst="rect">
            <a:avLst/>
          </a:prstGeom>
        </p:spPr>
      </p:pic>
      <p:sp>
        <p:nvSpPr>
          <p:cNvPr id="54" name="文本框 53">
            <a:extLst>
              <a:ext uri="{FF2B5EF4-FFF2-40B4-BE49-F238E27FC236}">
                <a16:creationId xmlns:a16="http://schemas.microsoft.com/office/drawing/2014/main" id="{25F1AB8E-B626-4653-B3C8-79F615A7EC06}"/>
              </a:ext>
            </a:extLst>
          </p:cNvPr>
          <p:cNvSpPr txBox="1"/>
          <p:nvPr/>
        </p:nvSpPr>
        <p:spPr>
          <a:xfrm>
            <a:off x="2333652" y="4376303"/>
            <a:ext cx="7264981" cy="961289"/>
          </a:xfrm>
          <a:prstGeom prst="rect">
            <a:avLst/>
          </a:prstGeom>
          <a:noFill/>
        </p:spPr>
        <p:txBody>
          <a:bodyPr wrap="square" rtlCol="0">
            <a:spAutoFit/>
          </a:bodyPr>
          <a:lstStyle/>
          <a:p>
            <a:pPr>
              <a:lnSpc>
                <a:spcPct val="150000"/>
              </a:lnSpc>
              <a:buFont typeface="Arial" panose="020B0604020202020204" pitchFamily="34" charset="0"/>
              <a:buChar char="•"/>
            </a:pPr>
            <a:r>
              <a:rPr lang="zh-CN" altLang="en-US" sz="2000" dirty="0">
                <a:latin typeface="+mn-ea"/>
              </a:rPr>
              <a:t> 定义材质及物性：</a:t>
            </a:r>
            <a:r>
              <a:rPr lang="en-US" altLang="zh-CN" sz="2000" dirty="0"/>
              <a:t>MDL</a:t>
            </a:r>
            <a:r>
              <a:rPr lang="zh-CN" altLang="en-US" sz="2000" dirty="0"/>
              <a:t>定义工具</a:t>
            </a:r>
            <a:endParaRPr lang="en-US" altLang="zh-CN" sz="2000" dirty="0"/>
          </a:p>
          <a:p>
            <a:pPr>
              <a:lnSpc>
                <a:spcPct val="150000"/>
              </a:lnSpc>
              <a:buFont typeface="Arial" panose="020B0604020202020204" pitchFamily="34" charset="0"/>
              <a:buChar char="•"/>
            </a:pPr>
            <a:r>
              <a:rPr lang="zh-CN" altLang="en-US" sz="2000" dirty="0">
                <a:latin typeface="+mn-ea"/>
              </a:rPr>
              <a:t> 配置机械臂动力学参数：关节限制、速度限制、力矩限制</a:t>
            </a:r>
            <a:endParaRPr lang="en-US" altLang="zh-CN" sz="2000" dirty="0">
              <a:latin typeface="+mn-ea"/>
            </a:endParaRPr>
          </a:p>
        </p:txBody>
      </p:sp>
      <p:sp>
        <p:nvSpPr>
          <p:cNvPr id="55" name="箭头: 下 54">
            <a:extLst>
              <a:ext uri="{FF2B5EF4-FFF2-40B4-BE49-F238E27FC236}">
                <a16:creationId xmlns:a16="http://schemas.microsoft.com/office/drawing/2014/main" id="{C08D4075-9D35-4AA3-861A-6A86961C8E94}"/>
              </a:ext>
            </a:extLst>
          </p:cNvPr>
          <p:cNvSpPr/>
          <p:nvPr/>
        </p:nvSpPr>
        <p:spPr>
          <a:xfrm>
            <a:off x="5093742" y="3979321"/>
            <a:ext cx="269508" cy="32390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4EA4741-310B-4F8D-A7A8-83D18D2562F8}"/>
              </a:ext>
            </a:extLst>
          </p:cNvPr>
          <p:cNvSpPr/>
          <p:nvPr/>
        </p:nvSpPr>
        <p:spPr>
          <a:xfrm>
            <a:off x="2227986" y="4387805"/>
            <a:ext cx="7079643" cy="1098596"/>
          </a:xfrm>
          <a:prstGeom prst="rect">
            <a:avLst/>
          </a:prstGeom>
          <a:noFill/>
          <a:ln w="28575">
            <a:solidFill>
              <a:schemeClr val="tx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B8D3FA8-84B4-4EC3-9A4F-B975285869C9}"/>
              </a:ext>
            </a:extLst>
          </p:cNvPr>
          <p:cNvSpPr txBox="1"/>
          <p:nvPr/>
        </p:nvSpPr>
        <p:spPr>
          <a:xfrm>
            <a:off x="2306418" y="3036406"/>
            <a:ext cx="387983" cy="369332"/>
          </a:xfrm>
          <a:prstGeom prst="rect">
            <a:avLst/>
          </a:prstGeom>
          <a:noFill/>
        </p:spPr>
        <p:txBody>
          <a:bodyPr wrap="square" rtlCol="0">
            <a:spAutoFit/>
          </a:bodyPr>
          <a:lstStyle/>
          <a:p>
            <a:r>
              <a:rPr lang="zh-CN" altLang="en-US" dirty="0"/>
              <a:t>①</a:t>
            </a:r>
          </a:p>
        </p:txBody>
      </p:sp>
      <p:sp>
        <p:nvSpPr>
          <p:cNvPr id="42" name="文本框 41">
            <a:extLst>
              <a:ext uri="{FF2B5EF4-FFF2-40B4-BE49-F238E27FC236}">
                <a16:creationId xmlns:a16="http://schemas.microsoft.com/office/drawing/2014/main" id="{FD2304E1-0D5C-4D7F-8EBA-6DD38061F2B6}"/>
              </a:ext>
            </a:extLst>
          </p:cNvPr>
          <p:cNvSpPr txBox="1"/>
          <p:nvPr/>
        </p:nvSpPr>
        <p:spPr>
          <a:xfrm>
            <a:off x="4440218" y="2388740"/>
            <a:ext cx="387983" cy="369332"/>
          </a:xfrm>
          <a:prstGeom prst="rect">
            <a:avLst/>
          </a:prstGeom>
          <a:noFill/>
        </p:spPr>
        <p:txBody>
          <a:bodyPr wrap="square" rtlCol="0">
            <a:spAutoFit/>
          </a:bodyPr>
          <a:lstStyle/>
          <a:p>
            <a:r>
              <a:rPr lang="zh-CN" altLang="en-US" dirty="0"/>
              <a:t>②</a:t>
            </a:r>
          </a:p>
        </p:txBody>
      </p:sp>
      <p:sp>
        <p:nvSpPr>
          <p:cNvPr id="43" name="文本框 42">
            <a:extLst>
              <a:ext uri="{FF2B5EF4-FFF2-40B4-BE49-F238E27FC236}">
                <a16:creationId xmlns:a16="http://schemas.microsoft.com/office/drawing/2014/main" id="{B3F84FBF-318E-4B08-809F-DFDB3F81B051}"/>
              </a:ext>
            </a:extLst>
          </p:cNvPr>
          <p:cNvSpPr txBox="1"/>
          <p:nvPr/>
        </p:nvSpPr>
        <p:spPr>
          <a:xfrm>
            <a:off x="6222571" y="3085311"/>
            <a:ext cx="387983" cy="369332"/>
          </a:xfrm>
          <a:prstGeom prst="rect">
            <a:avLst/>
          </a:prstGeom>
          <a:noFill/>
        </p:spPr>
        <p:txBody>
          <a:bodyPr wrap="square" rtlCol="0">
            <a:spAutoFit/>
          </a:bodyPr>
          <a:lstStyle/>
          <a:p>
            <a:r>
              <a:rPr lang="zh-CN" altLang="en-US" dirty="0"/>
              <a:t>③</a:t>
            </a:r>
          </a:p>
        </p:txBody>
      </p:sp>
      <p:sp>
        <p:nvSpPr>
          <p:cNvPr id="44" name="文本框 43">
            <a:extLst>
              <a:ext uri="{FF2B5EF4-FFF2-40B4-BE49-F238E27FC236}">
                <a16:creationId xmlns:a16="http://schemas.microsoft.com/office/drawing/2014/main" id="{1EC4E5A5-11DF-46FD-8674-6D238A061450}"/>
              </a:ext>
            </a:extLst>
          </p:cNvPr>
          <p:cNvSpPr txBox="1"/>
          <p:nvPr/>
        </p:nvSpPr>
        <p:spPr>
          <a:xfrm>
            <a:off x="9092332" y="2330999"/>
            <a:ext cx="387983" cy="369332"/>
          </a:xfrm>
          <a:prstGeom prst="rect">
            <a:avLst/>
          </a:prstGeom>
          <a:noFill/>
        </p:spPr>
        <p:txBody>
          <a:bodyPr wrap="square" rtlCol="0">
            <a:spAutoFit/>
          </a:bodyPr>
          <a:lstStyle/>
          <a:p>
            <a:r>
              <a:rPr lang="zh-CN" altLang="en-US" dirty="0"/>
              <a:t>④</a:t>
            </a:r>
          </a:p>
        </p:txBody>
      </p:sp>
      <p:sp>
        <p:nvSpPr>
          <p:cNvPr id="3" name="文本框 2">
            <a:extLst>
              <a:ext uri="{FF2B5EF4-FFF2-40B4-BE49-F238E27FC236}">
                <a16:creationId xmlns:a16="http://schemas.microsoft.com/office/drawing/2014/main" id="{584E8C9E-A224-BB96-E93A-31F89182400D}"/>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10028880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75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75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6D5BF88-6D3D-4F6C-8494-03C423ABB50A}"/>
              </a:ext>
            </a:extLst>
          </p:cNvPr>
          <p:cNvSpPr/>
          <p:nvPr/>
        </p:nvSpPr>
        <p:spPr>
          <a:xfrm>
            <a:off x="2254664" y="1778520"/>
            <a:ext cx="9449656" cy="2124593"/>
          </a:xfrm>
          <a:prstGeom prst="rect">
            <a:avLst/>
          </a:prstGeom>
          <a:solidFill>
            <a:schemeClr val="tx1">
              <a:lumMod val="10000"/>
              <a:lumOff val="90000"/>
            </a:schemeClr>
          </a:solidFill>
          <a:ln w="28575">
            <a:solidFill>
              <a:srgbClr val="C8161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97B8F14-359C-4A2D-AD2A-EE27BAF07DCC}"/>
              </a:ext>
            </a:extLst>
          </p:cNvPr>
          <p:cNvSpPr txBox="1"/>
          <p:nvPr/>
        </p:nvSpPr>
        <p:spPr>
          <a:xfrm>
            <a:off x="2227986" y="-65276"/>
            <a:ext cx="3075534"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仿真系统搭建</a:t>
            </a:r>
            <a:endParaRPr lang="en-US" altLang="zh-CN" sz="32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仿真平台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云端部署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算法开发</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
        <p:nvSpPr>
          <p:cNvPr id="11" name="文本框 10">
            <a:extLst>
              <a:ext uri="{FF2B5EF4-FFF2-40B4-BE49-F238E27FC236}">
                <a16:creationId xmlns:a16="http://schemas.microsoft.com/office/drawing/2014/main" id="{B30F12BE-7BDA-4091-B3DC-9EDA57D4C163}"/>
              </a:ext>
            </a:extLst>
          </p:cNvPr>
          <p:cNvSpPr txBox="1"/>
          <p:nvPr/>
        </p:nvSpPr>
        <p:spPr>
          <a:xfrm>
            <a:off x="2254664" y="1099418"/>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latin typeface="微软雅黑" panose="020B0503020204020204" pitchFamily="34" charset="-122"/>
                <a:ea typeface="微软雅黑" panose="020B0503020204020204" pitchFamily="34" charset="-122"/>
              </a:rPr>
              <a:t>仿真平台搭建</a:t>
            </a:r>
            <a:r>
              <a:rPr lang="zh-CN" altLang="en-US" sz="2400" b="1" dirty="0">
                <a:solidFill>
                  <a:srgbClr val="000000"/>
                </a:solidFill>
                <a:effectLst/>
                <a:latin typeface="微软雅黑" panose="020B0503020204020204" pitchFamily="34" charset="-122"/>
                <a:ea typeface="微软雅黑" panose="020B0503020204020204" pitchFamily="34" charset="-122"/>
              </a:rPr>
              <a:t>：</a:t>
            </a:r>
            <a:endParaRPr lang="zh-CN" altLang="en-US" sz="2400" dirty="0"/>
          </a:p>
        </p:txBody>
      </p:sp>
      <p:sp>
        <p:nvSpPr>
          <p:cNvPr id="25" name="矩形 24">
            <a:extLst>
              <a:ext uri="{FF2B5EF4-FFF2-40B4-BE49-F238E27FC236}">
                <a16:creationId xmlns:a16="http://schemas.microsoft.com/office/drawing/2014/main" id="{58A86E28-70FD-4505-A32A-6B483AC2A8EB}"/>
              </a:ext>
            </a:extLst>
          </p:cNvPr>
          <p:cNvSpPr/>
          <p:nvPr/>
        </p:nvSpPr>
        <p:spPr>
          <a:xfrm>
            <a:off x="2247024" y="3046361"/>
            <a:ext cx="1718398"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环境导入</a:t>
            </a:r>
          </a:p>
          <a:p>
            <a:pPr algn="ct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Input</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sp>
        <p:nvSpPr>
          <p:cNvPr id="26" name="箭头: 燕尾形 25">
            <a:extLst>
              <a:ext uri="{FF2B5EF4-FFF2-40B4-BE49-F238E27FC236}">
                <a16:creationId xmlns:a16="http://schemas.microsoft.com/office/drawing/2014/main" id="{0D9E6ABF-88C2-4B81-82CB-D8BFC90CA508}"/>
              </a:ext>
            </a:extLst>
          </p:cNvPr>
          <p:cNvSpPr/>
          <p:nvPr/>
        </p:nvSpPr>
        <p:spPr>
          <a:xfrm>
            <a:off x="3839381"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110CE76-C9FB-4F58-A208-50256550751B}"/>
              </a:ext>
            </a:extLst>
          </p:cNvPr>
          <p:cNvSpPr/>
          <p:nvPr/>
        </p:nvSpPr>
        <p:spPr>
          <a:xfrm>
            <a:off x="9021356" y="2327776"/>
            <a:ext cx="2017259" cy="954107"/>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仿真与优化</a:t>
            </a: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Simulation and Optimization</a:t>
            </a:r>
            <a:endPar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sp>
        <p:nvSpPr>
          <p:cNvPr id="28" name="箭头: 燕尾形 27">
            <a:extLst>
              <a:ext uri="{FF2B5EF4-FFF2-40B4-BE49-F238E27FC236}">
                <a16:creationId xmlns:a16="http://schemas.microsoft.com/office/drawing/2014/main" id="{C2C0362A-9E96-4BA5-B7C7-B6B3D83232E9}"/>
              </a:ext>
            </a:extLst>
          </p:cNvPr>
          <p:cNvSpPr/>
          <p:nvPr/>
        </p:nvSpPr>
        <p:spPr>
          <a:xfrm>
            <a:off x="6192970"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燕尾形 29">
            <a:extLst>
              <a:ext uri="{FF2B5EF4-FFF2-40B4-BE49-F238E27FC236}">
                <a16:creationId xmlns:a16="http://schemas.microsoft.com/office/drawing/2014/main" id="{3BBD7E43-99E8-45B9-8AAA-9E183CEE6560}"/>
              </a:ext>
            </a:extLst>
          </p:cNvPr>
          <p:cNvSpPr/>
          <p:nvPr/>
        </p:nvSpPr>
        <p:spPr>
          <a:xfrm>
            <a:off x="8510057"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FF1BA7EB-8D88-461D-B694-994E4643EA6A}"/>
              </a:ext>
            </a:extLst>
          </p:cNvPr>
          <p:cNvSpPr/>
          <p:nvPr/>
        </p:nvSpPr>
        <p:spPr>
          <a:xfrm>
            <a:off x="4357226" y="2395183"/>
            <a:ext cx="1777068"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参数配置</a:t>
            </a:r>
            <a:endPar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a:p>
            <a:pPr algn="ct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Configuration</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pic>
        <p:nvPicPr>
          <p:cNvPr id="40" name="图片 39">
            <a:extLst>
              <a:ext uri="{FF2B5EF4-FFF2-40B4-BE49-F238E27FC236}">
                <a16:creationId xmlns:a16="http://schemas.microsoft.com/office/drawing/2014/main" id="{9CE86765-94C9-46DA-BAEA-42993F4AD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935" y="2047683"/>
            <a:ext cx="1533921" cy="1119631"/>
          </a:xfrm>
          <a:prstGeom prst="rect">
            <a:avLst/>
          </a:prstGeom>
        </p:spPr>
      </p:pic>
      <p:sp>
        <p:nvSpPr>
          <p:cNvPr id="41" name="矩形 40">
            <a:extLst>
              <a:ext uri="{FF2B5EF4-FFF2-40B4-BE49-F238E27FC236}">
                <a16:creationId xmlns:a16="http://schemas.microsoft.com/office/drawing/2014/main" id="{6DD525F5-C4EB-4225-9220-0870F8C5DE09}"/>
              </a:ext>
            </a:extLst>
          </p:cNvPr>
          <p:cNvSpPr/>
          <p:nvPr/>
        </p:nvSpPr>
        <p:spPr>
          <a:xfrm>
            <a:off x="6247949" y="3085311"/>
            <a:ext cx="2508139"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传感器与控制集成</a:t>
            </a: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Sensor and Control</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pic>
        <p:nvPicPr>
          <p:cNvPr id="47" name="图片 46">
            <a:extLst>
              <a:ext uri="{FF2B5EF4-FFF2-40B4-BE49-F238E27FC236}">
                <a16:creationId xmlns:a16="http://schemas.microsoft.com/office/drawing/2014/main" id="{8F54A625-4EEE-4C06-9435-B384BA268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881" y="1955719"/>
            <a:ext cx="1289317" cy="1180639"/>
          </a:xfrm>
          <a:prstGeom prst="rect">
            <a:avLst/>
          </a:prstGeom>
        </p:spPr>
      </p:pic>
      <p:sp>
        <p:nvSpPr>
          <p:cNvPr id="56" name="文本框 55">
            <a:extLst>
              <a:ext uri="{FF2B5EF4-FFF2-40B4-BE49-F238E27FC236}">
                <a16:creationId xmlns:a16="http://schemas.microsoft.com/office/drawing/2014/main" id="{85D70A55-2979-4CA1-BD92-5D7AEEC27ADB}"/>
              </a:ext>
            </a:extLst>
          </p:cNvPr>
          <p:cNvSpPr txBox="1"/>
          <p:nvPr/>
        </p:nvSpPr>
        <p:spPr>
          <a:xfrm>
            <a:off x="3347001" y="4407010"/>
            <a:ext cx="7264981" cy="961289"/>
          </a:xfrm>
          <a:prstGeom prst="rect">
            <a:avLst/>
          </a:prstGeom>
          <a:noFill/>
        </p:spPr>
        <p:txBody>
          <a:bodyPr wrap="square" rtlCol="0">
            <a:spAutoFit/>
          </a:bodyPr>
          <a:lstStyle/>
          <a:p>
            <a:pPr>
              <a:lnSpc>
                <a:spcPct val="150000"/>
              </a:lnSpc>
              <a:buFont typeface="Arial" panose="020B0604020202020204" pitchFamily="34" charset="0"/>
              <a:buChar char="•"/>
            </a:pPr>
            <a:r>
              <a:rPr lang="zh-CN" altLang="en-US" sz="2000" dirty="0">
                <a:latin typeface="+mn-ea"/>
              </a:rPr>
              <a:t> 传感器设置：</a:t>
            </a:r>
            <a:r>
              <a:rPr lang="zh-CN" altLang="en-US" sz="2000" dirty="0"/>
              <a:t>相机、力</a:t>
            </a:r>
            <a:r>
              <a:rPr lang="en-US" altLang="zh-CN" sz="2000" dirty="0">
                <a:latin typeface="+mn-ea"/>
              </a:rPr>
              <a:t>/</a:t>
            </a:r>
            <a:r>
              <a:rPr lang="zh-CN" altLang="en-US" sz="2000" dirty="0"/>
              <a:t>扭矩和触觉传感器</a:t>
            </a:r>
            <a:endParaRPr lang="en-US" altLang="zh-CN" sz="2000" dirty="0"/>
          </a:p>
          <a:p>
            <a:pPr>
              <a:lnSpc>
                <a:spcPct val="150000"/>
              </a:lnSpc>
              <a:buFont typeface="Arial" panose="020B0604020202020204" pitchFamily="34" charset="0"/>
              <a:buChar char="•"/>
            </a:pPr>
            <a:r>
              <a:rPr lang="zh-CN" altLang="en-US" sz="2000" dirty="0">
                <a:latin typeface="+mn-ea"/>
              </a:rPr>
              <a:t> 控制算法集成：深度学习、基于力的强化学习算法</a:t>
            </a:r>
            <a:endParaRPr lang="en-US" altLang="zh-CN" sz="2000" dirty="0">
              <a:latin typeface="+mn-ea"/>
            </a:endParaRPr>
          </a:p>
        </p:txBody>
      </p:sp>
      <p:sp>
        <p:nvSpPr>
          <p:cNvPr id="57" name="箭头: 下 56">
            <a:extLst>
              <a:ext uri="{FF2B5EF4-FFF2-40B4-BE49-F238E27FC236}">
                <a16:creationId xmlns:a16="http://schemas.microsoft.com/office/drawing/2014/main" id="{31E8B49B-FA80-405B-AF1F-62BF2B33551C}"/>
              </a:ext>
            </a:extLst>
          </p:cNvPr>
          <p:cNvSpPr/>
          <p:nvPr/>
        </p:nvSpPr>
        <p:spPr>
          <a:xfrm>
            <a:off x="7367264" y="3971250"/>
            <a:ext cx="269508" cy="32390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3AC1ABBF-BC86-4C24-B696-A9ADC40DFAB9}"/>
              </a:ext>
            </a:extLst>
          </p:cNvPr>
          <p:cNvSpPr/>
          <p:nvPr/>
        </p:nvSpPr>
        <p:spPr>
          <a:xfrm>
            <a:off x="3118584" y="4387805"/>
            <a:ext cx="6285297" cy="1098596"/>
          </a:xfrm>
          <a:prstGeom prst="rect">
            <a:avLst/>
          </a:prstGeom>
          <a:noFill/>
          <a:ln w="28575">
            <a:solidFill>
              <a:schemeClr val="tx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A3E50166-A384-4AEF-BE36-0256CB5532DC}"/>
              </a:ext>
            </a:extLst>
          </p:cNvPr>
          <p:cNvSpPr txBox="1"/>
          <p:nvPr/>
        </p:nvSpPr>
        <p:spPr>
          <a:xfrm>
            <a:off x="2306418" y="3036406"/>
            <a:ext cx="387983" cy="369332"/>
          </a:xfrm>
          <a:prstGeom prst="rect">
            <a:avLst/>
          </a:prstGeom>
          <a:noFill/>
        </p:spPr>
        <p:txBody>
          <a:bodyPr wrap="square" rtlCol="0">
            <a:spAutoFit/>
          </a:bodyPr>
          <a:lstStyle/>
          <a:p>
            <a:r>
              <a:rPr lang="zh-CN" altLang="en-US" dirty="0"/>
              <a:t>①</a:t>
            </a:r>
          </a:p>
        </p:txBody>
      </p:sp>
      <p:sp>
        <p:nvSpPr>
          <p:cNvPr id="42" name="文本框 41">
            <a:extLst>
              <a:ext uri="{FF2B5EF4-FFF2-40B4-BE49-F238E27FC236}">
                <a16:creationId xmlns:a16="http://schemas.microsoft.com/office/drawing/2014/main" id="{45E555A9-0F99-4447-9791-CFE084F62439}"/>
              </a:ext>
            </a:extLst>
          </p:cNvPr>
          <p:cNvSpPr txBox="1"/>
          <p:nvPr/>
        </p:nvSpPr>
        <p:spPr>
          <a:xfrm>
            <a:off x="4440218" y="2388740"/>
            <a:ext cx="387983" cy="369332"/>
          </a:xfrm>
          <a:prstGeom prst="rect">
            <a:avLst/>
          </a:prstGeom>
          <a:noFill/>
        </p:spPr>
        <p:txBody>
          <a:bodyPr wrap="square" rtlCol="0">
            <a:spAutoFit/>
          </a:bodyPr>
          <a:lstStyle/>
          <a:p>
            <a:r>
              <a:rPr lang="zh-CN" altLang="en-US" dirty="0"/>
              <a:t>②</a:t>
            </a:r>
          </a:p>
        </p:txBody>
      </p:sp>
      <p:sp>
        <p:nvSpPr>
          <p:cNvPr id="43" name="文本框 42">
            <a:extLst>
              <a:ext uri="{FF2B5EF4-FFF2-40B4-BE49-F238E27FC236}">
                <a16:creationId xmlns:a16="http://schemas.microsoft.com/office/drawing/2014/main" id="{DCF59A8B-D342-463B-8145-F73B790DE8BE}"/>
              </a:ext>
            </a:extLst>
          </p:cNvPr>
          <p:cNvSpPr txBox="1"/>
          <p:nvPr/>
        </p:nvSpPr>
        <p:spPr>
          <a:xfrm>
            <a:off x="6222571" y="3085311"/>
            <a:ext cx="387983" cy="369332"/>
          </a:xfrm>
          <a:prstGeom prst="rect">
            <a:avLst/>
          </a:prstGeom>
          <a:noFill/>
        </p:spPr>
        <p:txBody>
          <a:bodyPr wrap="square" rtlCol="0">
            <a:spAutoFit/>
          </a:bodyPr>
          <a:lstStyle/>
          <a:p>
            <a:r>
              <a:rPr lang="zh-CN" altLang="en-US" dirty="0"/>
              <a:t>③</a:t>
            </a:r>
          </a:p>
        </p:txBody>
      </p:sp>
      <p:sp>
        <p:nvSpPr>
          <p:cNvPr id="44" name="文本框 43">
            <a:extLst>
              <a:ext uri="{FF2B5EF4-FFF2-40B4-BE49-F238E27FC236}">
                <a16:creationId xmlns:a16="http://schemas.microsoft.com/office/drawing/2014/main" id="{9D41D27F-3603-4191-8FC6-1E6887840C3E}"/>
              </a:ext>
            </a:extLst>
          </p:cNvPr>
          <p:cNvSpPr txBox="1"/>
          <p:nvPr/>
        </p:nvSpPr>
        <p:spPr>
          <a:xfrm>
            <a:off x="9092332" y="2330999"/>
            <a:ext cx="387983" cy="369332"/>
          </a:xfrm>
          <a:prstGeom prst="rect">
            <a:avLst/>
          </a:prstGeom>
          <a:noFill/>
        </p:spPr>
        <p:txBody>
          <a:bodyPr wrap="square" rtlCol="0">
            <a:spAutoFit/>
          </a:bodyPr>
          <a:lstStyle/>
          <a:p>
            <a:r>
              <a:rPr lang="zh-CN" altLang="en-US" dirty="0"/>
              <a:t>④</a:t>
            </a:r>
          </a:p>
        </p:txBody>
      </p:sp>
      <p:sp>
        <p:nvSpPr>
          <p:cNvPr id="2" name="文本框 1">
            <a:extLst>
              <a:ext uri="{FF2B5EF4-FFF2-40B4-BE49-F238E27FC236}">
                <a16:creationId xmlns:a16="http://schemas.microsoft.com/office/drawing/2014/main" id="{CE0D10A9-91C6-A0AD-7DDA-4F646E43EA80}"/>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32352859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75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75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6D5BF88-6D3D-4F6C-8494-03C423ABB50A}"/>
              </a:ext>
            </a:extLst>
          </p:cNvPr>
          <p:cNvSpPr/>
          <p:nvPr/>
        </p:nvSpPr>
        <p:spPr>
          <a:xfrm>
            <a:off x="2254664" y="1778520"/>
            <a:ext cx="9449656" cy="2124593"/>
          </a:xfrm>
          <a:prstGeom prst="rect">
            <a:avLst/>
          </a:prstGeom>
          <a:solidFill>
            <a:schemeClr val="tx1">
              <a:lumMod val="10000"/>
              <a:lumOff val="90000"/>
            </a:schemeClr>
          </a:solidFill>
          <a:ln w="28575">
            <a:solidFill>
              <a:srgbClr val="C8161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97B8F14-359C-4A2D-AD2A-EE27BAF07DCC}"/>
              </a:ext>
            </a:extLst>
          </p:cNvPr>
          <p:cNvSpPr txBox="1"/>
          <p:nvPr/>
        </p:nvSpPr>
        <p:spPr>
          <a:xfrm>
            <a:off x="2227986" y="-65276"/>
            <a:ext cx="3075534"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仿真系统搭建</a:t>
            </a:r>
            <a:endParaRPr lang="en-US" altLang="zh-CN" sz="32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仿真平台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云端部署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算法开发</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
        <p:nvSpPr>
          <p:cNvPr id="11" name="文本框 10">
            <a:extLst>
              <a:ext uri="{FF2B5EF4-FFF2-40B4-BE49-F238E27FC236}">
                <a16:creationId xmlns:a16="http://schemas.microsoft.com/office/drawing/2014/main" id="{B30F12BE-7BDA-4091-B3DC-9EDA57D4C163}"/>
              </a:ext>
            </a:extLst>
          </p:cNvPr>
          <p:cNvSpPr txBox="1"/>
          <p:nvPr/>
        </p:nvSpPr>
        <p:spPr>
          <a:xfrm>
            <a:off x="2254664" y="1099418"/>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latin typeface="微软雅黑" panose="020B0503020204020204" pitchFamily="34" charset="-122"/>
                <a:ea typeface="微软雅黑" panose="020B0503020204020204" pitchFamily="34" charset="-122"/>
              </a:rPr>
              <a:t>仿真平台搭建</a:t>
            </a:r>
            <a:r>
              <a:rPr lang="zh-CN" altLang="en-US" sz="2400" b="1" dirty="0">
                <a:solidFill>
                  <a:srgbClr val="000000"/>
                </a:solidFill>
                <a:effectLst/>
                <a:latin typeface="微软雅黑" panose="020B0503020204020204" pitchFamily="34" charset="-122"/>
                <a:ea typeface="微软雅黑" panose="020B0503020204020204" pitchFamily="34" charset="-122"/>
              </a:rPr>
              <a:t>：</a:t>
            </a:r>
            <a:endParaRPr lang="zh-CN" altLang="en-US" sz="2400" dirty="0"/>
          </a:p>
        </p:txBody>
      </p:sp>
      <p:sp>
        <p:nvSpPr>
          <p:cNvPr id="25" name="矩形 24">
            <a:extLst>
              <a:ext uri="{FF2B5EF4-FFF2-40B4-BE49-F238E27FC236}">
                <a16:creationId xmlns:a16="http://schemas.microsoft.com/office/drawing/2014/main" id="{58A86E28-70FD-4505-A32A-6B483AC2A8EB}"/>
              </a:ext>
            </a:extLst>
          </p:cNvPr>
          <p:cNvSpPr/>
          <p:nvPr/>
        </p:nvSpPr>
        <p:spPr>
          <a:xfrm>
            <a:off x="2247024" y="3046361"/>
            <a:ext cx="1718398"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环境导入</a:t>
            </a:r>
          </a:p>
          <a:p>
            <a:pPr algn="ct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Input</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sp>
        <p:nvSpPr>
          <p:cNvPr id="26" name="箭头: 燕尾形 25">
            <a:extLst>
              <a:ext uri="{FF2B5EF4-FFF2-40B4-BE49-F238E27FC236}">
                <a16:creationId xmlns:a16="http://schemas.microsoft.com/office/drawing/2014/main" id="{0D9E6ABF-88C2-4B81-82CB-D8BFC90CA508}"/>
              </a:ext>
            </a:extLst>
          </p:cNvPr>
          <p:cNvSpPr/>
          <p:nvPr/>
        </p:nvSpPr>
        <p:spPr>
          <a:xfrm>
            <a:off x="3839381"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110CE76-C9FB-4F58-A208-50256550751B}"/>
              </a:ext>
            </a:extLst>
          </p:cNvPr>
          <p:cNvSpPr/>
          <p:nvPr/>
        </p:nvSpPr>
        <p:spPr>
          <a:xfrm>
            <a:off x="9021356" y="2327776"/>
            <a:ext cx="2017259" cy="954107"/>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仿真与优化</a:t>
            </a: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Simulation and Optimization</a:t>
            </a:r>
            <a:endPar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sp>
        <p:nvSpPr>
          <p:cNvPr id="28" name="箭头: 燕尾形 27">
            <a:extLst>
              <a:ext uri="{FF2B5EF4-FFF2-40B4-BE49-F238E27FC236}">
                <a16:creationId xmlns:a16="http://schemas.microsoft.com/office/drawing/2014/main" id="{C2C0362A-9E96-4BA5-B7C7-B6B3D83232E9}"/>
              </a:ext>
            </a:extLst>
          </p:cNvPr>
          <p:cNvSpPr/>
          <p:nvPr/>
        </p:nvSpPr>
        <p:spPr>
          <a:xfrm>
            <a:off x="6192970"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燕尾形 29">
            <a:extLst>
              <a:ext uri="{FF2B5EF4-FFF2-40B4-BE49-F238E27FC236}">
                <a16:creationId xmlns:a16="http://schemas.microsoft.com/office/drawing/2014/main" id="{3BBD7E43-99E8-45B9-8AAA-9E183CEE6560}"/>
              </a:ext>
            </a:extLst>
          </p:cNvPr>
          <p:cNvSpPr/>
          <p:nvPr/>
        </p:nvSpPr>
        <p:spPr>
          <a:xfrm>
            <a:off x="8510057" y="2480692"/>
            <a:ext cx="483413" cy="37780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FF1BA7EB-8D88-461D-B694-994E4643EA6A}"/>
              </a:ext>
            </a:extLst>
          </p:cNvPr>
          <p:cNvSpPr/>
          <p:nvPr/>
        </p:nvSpPr>
        <p:spPr>
          <a:xfrm>
            <a:off x="4357226" y="2395183"/>
            <a:ext cx="1777068"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参数配置</a:t>
            </a:r>
            <a:endPar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a:p>
            <a:pPr algn="ct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Configuration</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pic>
        <p:nvPicPr>
          <p:cNvPr id="40" name="图片 39">
            <a:extLst>
              <a:ext uri="{FF2B5EF4-FFF2-40B4-BE49-F238E27FC236}">
                <a16:creationId xmlns:a16="http://schemas.microsoft.com/office/drawing/2014/main" id="{9CE86765-94C9-46DA-BAEA-42993F4AD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935" y="2047683"/>
            <a:ext cx="1533921" cy="1119631"/>
          </a:xfrm>
          <a:prstGeom prst="rect">
            <a:avLst/>
          </a:prstGeom>
        </p:spPr>
      </p:pic>
      <p:sp>
        <p:nvSpPr>
          <p:cNvPr id="41" name="矩形 40">
            <a:extLst>
              <a:ext uri="{FF2B5EF4-FFF2-40B4-BE49-F238E27FC236}">
                <a16:creationId xmlns:a16="http://schemas.microsoft.com/office/drawing/2014/main" id="{6DD525F5-C4EB-4225-9220-0870F8C5DE09}"/>
              </a:ext>
            </a:extLst>
          </p:cNvPr>
          <p:cNvSpPr/>
          <p:nvPr/>
        </p:nvSpPr>
        <p:spPr>
          <a:xfrm>
            <a:off x="6247949" y="3085311"/>
            <a:ext cx="2508139" cy="646331"/>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传感器与控制集成</a:t>
            </a:r>
            <a:r>
              <a:rPr lang="en-US" altLang="zh-CN" b="1" dirty="0">
                <a:ln w="0"/>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rPr>
              <a:t>Sensor and Control</a:t>
            </a:r>
            <a:endParaRPr lang="zh-CN" altLang="en-US" b="1" cap="none" spc="0" dirty="0">
              <a:ln w="0"/>
              <a:solidFill>
                <a:schemeClr val="tx1"/>
              </a:solidFill>
              <a:effectLst>
                <a:outerShdw blurRad="38100" dist="19050" dir="2700000" algn="tl" rotWithShape="0">
                  <a:schemeClr val="dk1">
                    <a:alpha val="40000"/>
                  </a:schemeClr>
                </a:outerShdw>
              </a:effectLst>
              <a:latin typeface="Adobe Myungjo Std M" panose="02020600000000000000" pitchFamily="18" charset="-128"/>
              <a:ea typeface="Adobe Myungjo Std M" panose="02020600000000000000" pitchFamily="18" charset="-128"/>
            </a:endParaRPr>
          </a:p>
        </p:txBody>
      </p:sp>
      <p:pic>
        <p:nvPicPr>
          <p:cNvPr id="47" name="图片 46">
            <a:extLst>
              <a:ext uri="{FF2B5EF4-FFF2-40B4-BE49-F238E27FC236}">
                <a16:creationId xmlns:a16="http://schemas.microsoft.com/office/drawing/2014/main" id="{8F54A625-4EEE-4C06-9435-B384BA268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881" y="1955719"/>
            <a:ext cx="1289317" cy="1180639"/>
          </a:xfrm>
          <a:prstGeom prst="rect">
            <a:avLst/>
          </a:prstGeom>
        </p:spPr>
      </p:pic>
      <p:sp>
        <p:nvSpPr>
          <p:cNvPr id="49" name="文本框 48">
            <a:extLst>
              <a:ext uri="{FF2B5EF4-FFF2-40B4-BE49-F238E27FC236}">
                <a16:creationId xmlns:a16="http://schemas.microsoft.com/office/drawing/2014/main" id="{E868B9EE-2CDF-4472-A6B7-4897F2F51832}"/>
              </a:ext>
            </a:extLst>
          </p:cNvPr>
          <p:cNvSpPr txBox="1"/>
          <p:nvPr/>
        </p:nvSpPr>
        <p:spPr>
          <a:xfrm>
            <a:off x="5133958" y="4414301"/>
            <a:ext cx="7264981" cy="1422954"/>
          </a:xfrm>
          <a:prstGeom prst="rect">
            <a:avLst/>
          </a:prstGeom>
          <a:noFill/>
        </p:spPr>
        <p:txBody>
          <a:bodyPr wrap="square" rtlCol="0">
            <a:spAutoFit/>
          </a:bodyPr>
          <a:lstStyle/>
          <a:p>
            <a:pPr>
              <a:lnSpc>
                <a:spcPct val="150000"/>
              </a:lnSpc>
              <a:buFont typeface="Arial" panose="020B0604020202020204" pitchFamily="34" charset="0"/>
              <a:buChar char="•"/>
            </a:pPr>
            <a:r>
              <a:rPr lang="zh-CN" altLang="en-US" sz="2000" dirty="0">
                <a:latin typeface="+mn-ea"/>
              </a:rPr>
              <a:t> 异常场景模拟：样本倒斜</a:t>
            </a:r>
            <a:endParaRPr lang="en-US" altLang="zh-CN" sz="2000" dirty="0">
              <a:latin typeface="+mn-ea"/>
            </a:endParaRPr>
          </a:p>
          <a:p>
            <a:pPr>
              <a:lnSpc>
                <a:spcPct val="150000"/>
              </a:lnSpc>
              <a:buFont typeface="Arial" panose="020B0604020202020204" pitchFamily="34" charset="0"/>
              <a:buChar char="•"/>
            </a:pPr>
            <a:r>
              <a:rPr lang="zh-CN" altLang="en-US" sz="2000" dirty="0">
                <a:latin typeface="+mn-ea"/>
              </a:rPr>
              <a:t> 数据采集与分析</a:t>
            </a:r>
            <a:endParaRPr lang="en-US" altLang="zh-CN" sz="2000" dirty="0">
              <a:latin typeface="+mn-ea"/>
            </a:endParaRPr>
          </a:p>
          <a:p>
            <a:pPr>
              <a:lnSpc>
                <a:spcPct val="150000"/>
              </a:lnSpc>
              <a:buFont typeface="Arial" panose="020B0604020202020204" pitchFamily="34" charset="0"/>
              <a:buChar char="•"/>
            </a:pPr>
            <a:r>
              <a:rPr lang="zh-CN" altLang="en-US" sz="2000" dirty="0">
                <a:latin typeface="+mn-ea"/>
              </a:rPr>
              <a:t> 优化与迭代：根据仿真结果进行模型参数和算法的优化</a:t>
            </a:r>
            <a:endParaRPr lang="en-US" altLang="zh-CN" sz="2000" dirty="0">
              <a:latin typeface="+mn-ea"/>
            </a:endParaRPr>
          </a:p>
        </p:txBody>
      </p:sp>
      <p:sp>
        <p:nvSpPr>
          <p:cNvPr id="52" name="箭头: 下 51">
            <a:extLst>
              <a:ext uri="{FF2B5EF4-FFF2-40B4-BE49-F238E27FC236}">
                <a16:creationId xmlns:a16="http://schemas.microsoft.com/office/drawing/2014/main" id="{C3DBE9F7-2097-40FA-8A29-F2DD8CC69B8B}"/>
              </a:ext>
            </a:extLst>
          </p:cNvPr>
          <p:cNvSpPr/>
          <p:nvPr/>
        </p:nvSpPr>
        <p:spPr>
          <a:xfrm>
            <a:off x="10029985" y="3979321"/>
            <a:ext cx="269508" cy="32390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CC74390-2BB4-497B-AC9A-0AA08D011348}"/>
              </a:ext>
            </a:extLst>
          </p:cNvPr>
          <p:cNvSpPr/>
          <p:nvPr/>
        </p:nvSpPr>
        <p:spPr>
          <a:xfrm>
            <a:off x="5043638" y="4348305"/>
            <a:ext cx="6660682" cy="1640304"/>
          </a:xfrm>
          <a:prstGeom prst="rect">
            <a:avLst/>
          </a:prstGeom>
          <a:noFill/>
          <a:ln w="28575">
            <a:solidFill>
              <a:schemeClr val="tx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DC6AE65B-546E-4776-B568-1AF33719F7B2}"/>
              </a:ext>
            </a:extLst>
          </p:cNvPr>
          <p:cNvSpPr txBox="1"/>
          <p:nvPr/>
        </p:nvSpPr>
        <p:spPr>
          <a:xfrm>
            <a:off x="2306418" y="3036406"/>
            <a:ext cx="387983" cy="369332"/>
          </a:xfrm>
          <a:prstGeom prst="rect">
            <a:avLst/>
          </a:prstGeom>
          <a:noFill/>
        </p:spPr>
        <p:txBody>
          <a:bodyPr wrap="square" rtlCol="0">
            <a:spAutoFit/>
          </a:bodyPr>
          <a:lstStyle/>
          <a:p>
            <a:r>
              <a:rPr lang="zh-CN" altLang="en-US" dirty="0"/>
              <a:t>①</a:t>
            </a:r>
          </a:p>
        </p:txBody>
      </p:sp>
      <p:sp>
        <p:nvSpPr>
          <p:cNvPr id="31" name="文本框 30">
            <a:extLst>
              <a:ext uri="{FF2B5EF4-FFF2-40B4-BE49-F238E27FC236}">
                <a16:creationId xmlns:a16="http://schemas.microsoft.com/office/drawing/2014/main" id="{C02F6E4B-AA33-44EF-92DE-B12232CFEAB3}"/>
              </a:ext>
            </a:extLst>
          </p:cNvPr>
          <p:cNvSpPr txBox="1"/>
          <p:nvPr/>
        </p:nvSpPr>
        <p:spPr>
          <a:xfrm>
            <a:off x="4440218" y="2388740"/>
            <a:ext cx="387983" cy="369332"/>
          </a:xfrm>
          <a:prstGeom prst="rect">
            <a:avLst/>
          </a:prstGeom>
          <a:noFill/>
        </p:spPr>
        <p:txBody>
          <a:bodyPr wrap="square" rtlCol="0">
            <a:spAutoFit/>
          </a:bodyPr>
          <a:lstStyle/>
          <a:p>
            <a:r>
              <a:rPr lang="zh-CN" altLang="en-US" dirty="0"/>
              <a:t>②</a:t>
            </a:r>
          </a:p>
        </p:txBody>
      </p:sp>
      <p:sp>
        <p:nvSpPr>
          <p:cNvPr id="42" name="文本框 41">
            <a:extLst>
              <a:ext uri="{FF2B5EF4-FFF2-40B4-BE49-F238E27FC236}">
                <a16:creationId xmlns:a16="http://schemas.microsoft.com/office/drawing/2014/main" id="{C0D0CA29-972F-4189-B901-22841E1372CB}"/>
              </a:ext>
            </a:extLst>
          </p:cNvPr>
          <p:cNvSpPr txBox="1"/>
          <p:nvPr/>
        </p:nvSpPr>
        <p:spPr>
          <a:xfrm>
            <a:off x="6222571" y="3085311"/>
            <a:ext cx="387983" cy="369332"/>
          </a:xfrm>
          <a:prstGeom prst="rect">
            <a:avLst/>
          </a:prstGeom>
          <a:noFill/>
        </p:spPr>
        <p:txBody>
          <a:bodyPr wrap="square" rtlCol="0">
            <a:spAutoFit/>
          </a:bodyPr>
          <a:lstStyle/>
          <a:p>
            <a:r>
              <a:rPr lang="zh-CN" altLang="en-US" dirty="0"/>
              <a:t>③</a:t>
            </a:r>
          </a:p>
        </p:txBody>
      </p:sp>
      <p:sp>
        <p:nvSpPr>
          <p:cNvPr id="43" name="文本框 42">
            <a:extLst>
              <a:ext uri="{FF2B5EF4-FFF2-40B4-BE49-F238E27FC236}">
                <a16:creationId xmlns:a16="http://schemas.microsoft.com/office/drawing/2014/main" id="{B6492578-B471-447E-A5BD-8307CE1A7BB6}"/>
              </a:ext>
            </a:extLst>
          </p:cNvPr>
          <p:cNvSpPr txBox="1"/>
          <p:nvPr/>
        </p:nvSpPr>
        <p:spPr>
          <a:xfrm>
            <a:off x="9092332" y="2330999"/>
            <a:ext cx="387983" cy="369332"/>
          </a:xfrm>
          <a:prstGeom prst="rect">
            <a:avLst/>
          </a:prstGeom>
          <a:noFill/>
        </p:spPr>
        <p:txBody>
          <a:bodyPr wrap="square" rtlCol="0">
            <a:spAutoFit/>
          </a:bodyPr>
          <a:lstStyle/>
          <a:p>
            <a:r>
              <a:rPr lang="zh-CN" altLang="en-US" dirty="0"/>
              <a:t>④</a:t>
            </a:r>
          </a:p>
        </p:txBody>
      </p:sp>
      <p:sp>
        <p:nvSpPr>
          <p:cNvPr id="2" name="文本框 1">
            <a:extLst>
              <a:ext uri="{FF2B5EF4-FFF2-40B4-BE49-F238E27FC236}">
                <a16:creationId xmlns:a16="http://schemas.microsoft.com/office/drawing/2014/main" id="{66896378-954D-F404-9FA4-E8DA7C5AE1E3}"/>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3100811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75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75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227986" y="-65276"/>
            <a:ext cx="3075534"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仿真系统搭建</a:t>
            </a:r>
            <a:endParaRPr lang="en-US" altLang="zh-CN" sz="32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仿真平台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云端部署 </a:t>
            </a:r>
            <a:r>
              <a:rPr lang="en-US" altLang="zh-CN" sz="2400" b="1"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算法开发</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
        <p:nvSpPr>
          <p:cNvPr id="44" name="文本框 43">
            <a:extLst>
              <a:ext uri="{FF2B5EF4-FFF2-40B4-BE49-F238E27FC236}">
                <a16:creationId xmlns:a16="http://schemas.microsoft.com/office/drawing/2014/main" id="{895B0F94-3DFB-4F31-AFB7-4D0C2CBE024E}"/>
              </a:ext>
            </a:extLst>
          </p:cNvPr>
          <p:cNvSpPr txBox="1"/>
          <p:nvPr/>
        </p:nvSpPr>
        <p:spPr>
          <a:xfrm>
            <a:off x="2254664" y="1593639"/>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latin typeface="微软雅黑" panose="020B0503020204020204" pitchFamily="34" charset="-122"/>
                <a:ea typeface="微软雅黑" panose="020B0503020204020204" pitchFamily="34" charset="-122"/>
              </a:rPr>
              <a:t>更高级的扩展性</a:t>
            </a:r>
            <a:r>
              <a:rPr lang="zh-CN" altLang="en-US" sz="2400" b="1" dirty="0">
                <a:solidFill>
                  <a:srgbClr val="000000"/>
                </a:solidFill>
                <a:effectLst/>
                <a:latin typeface="微软雅黑" panose="020B0503020204020204" pitchFamily="34" charset="-122"/>
                <a:ea typeface="微软雅黑" panose="020B0503020204020204" pitchFamily="34" charset="-122"/>
              </a:rPr>
              <a:t>：</a:t>
            </a:r>
            <a:endParaRPr lang="zh-CN" altLang="en-US" sz="2400" dirty="0"/>
          </a:p>
        </p:txBody>
      </p:sp>
      <p:sp>
        <p:nvSpPr>
          <p:cNvPr id="46" name="文本框 45">
            <a:extLst>
              <a:ext uri="{FF2B5EF4-FFF2-40B4-BE49-F238E27FC236}">
                <a16:creationId xmlns:a16="http://schemas.microsoft.com/office/drawing/2014/main" id="{01383294-CD43-4440-A69D-E3F7EAE8FE82}"/>
              </a:ext>
            </a:extLst>
          </p:cNvPr>
          <p:cNvSpPr txBox="1"/>
          <p:nvPr/>
        </p:nvSpPr>
        <p:spPr>
          <a:xfrm>
            <a:off x="2227986" y="2321461"/>
            <a:ext cx="7264981" cy="961289"/>
          </a:xfrm>
          <a:prstGeom prst="rect">
            <a:avLst/>
          </a:prstGeom>
          <a:noFill/>
        </p:spPr>
        <p:txBody>
          <a:bodyPr wrap="square" rtlCol="0">
            <a:spAutoFit/>
          </a:bodyPr>
          <a:lstStyle/>
          <a:p>
            <a:pPr>
              <a:lnSpc>
                <a:spcPct val="150000"/>
              </a:lnSpc>
              <a:buFont typeface="Arial" panose="020B0604020202020204" pitchFamily="34" charset="0"/>
              <a:buChar char="•"/>
            </a:pPr>
            <a:r>
              <a:rPr lang="zh-CN" altLang="en-US" sz="2000" dirty="0">
                <a:latin typeface="+mn-ea"/>
              </a:rPr>
              <a:t>  强大的计算资源，</a:t>
            </a:r>
            <a:r>
              <a:rPr lang="zh-CN" altLang="en-US" sz="2000" dirty="0"/>
              <a:t>确保数据采集的效率与规模</a:t>
            </a:r>
          </a:p>
          <a:p>
            <a:pPr>
              <a:lnSpc>
                <a:spcPct val="150000"/>
              </a:lnSpc>
            </a:pPr>
            <a:endParaRPr lang="en-US" altLang="zh-CN" sz="2000" dirty="0">
              <a:latin typeface="+mn-ea"/>
            </a:endParaRPr>
          </a:p>
        </p:txBody>
      </p:sp>
      <p:sp>
        <p:nvSpPr>
          <p:cNvPr id="48" name="文本框 47">
            <a:extLst>
              <a:ext uri="{FF2B5EF4-FFF2-40B4-BE49-F238E27FC236}">
                <a16:creationId xmlns:a16="http://schemas.microsoft.com/office/drawing/2014/main" id="{DFBA547E-2FCC-40CB-8785-76FC3C678A82}"/>
              </a:ext>
            </a:extLst>
          </p:cNvPr>
          <p:cNvSpPr txBox="1"/>
          <p:nvPr/>
        </p:nvSpPr>
        <p:spPr>
          <a:xfrm>
            <a:off x="2227986" y="2993964"/>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latin typeface="微软雅黑" panose="020B0503020204020204" pitchFamily="34" charset="-122"/>
                <a:ea typeface="微软雅黑" panose="020B0503020204020204" pitchFamily="34" charset="-122"/>
              </a:rPr>
              <a:t>协作性</a:t>
            </a:r>
            <a:r>
              <a:rPr lang="zh-CN" altLang="en-US" sz="2400" b="1" dirty="0">
                <a:solidFill>
                  <a:srgbClr val="000000"/>
                </a:solidFill>
                <a:effectLst/>
                <a:latin typeface="微软雅黑" panose="020B0503020204020204" pitchFamily="34" charset="-122"/>
                <a:ea typeface="微软雅黑" panose="020B0503020204020204" pitchFamily="34" charset="-122"/>
              </a:rPr>
              <a:t>：</a:t>
            </a:r>
            <a:endParaRPr lang="zh-CN" altLang="en-US" sz="2400" dirty="0"/>
          </a:p>
        </p:txBody>
      </p:sp>
      <p:sp>
        <p:nvSpPr>
          <p:cNvPr id="50" name="文本框 49">
            <a:extLst>
              <a:ext uri="{FF2B5EF4-FFF2-40B4-BE49-F238E27FC236}">
                <a16:creationId xmlns:a16="http://schemas.microsoft.com/office/drawing/2014/main" id="{59EF9536-C43E-4A6B-851D-D87053005AC8}"/>
              </a:ext>
            </a:extLst>
          </p:cNvPr>
          <p:cNvSpPr txBox="1"/>
          <p:nvPr/>
        </p:nvSpPr>
        <p:spPr>
          <a:xfrm>
            <a:off x="2227986" y="3733311"/>
            <a:ext cx="8323575" cy="499624"/>
          </a:xfrm>
          <a:prstGeom prst="rect">
            <a:avLst/>
          </a:prstGeom>
          <a:noFill/>
        </p:spPr>
        <p:txBody>
          <a:bodyPr wrap="square" rtlCol="0">
            <a:spAutoFit/>
          </a:bodyPr>
          <a:lstStyle/>
          <a:p>
            <a:pPr>
              <a:lnSpc>
                <a:spcPct val="150000"/>
              </a:lnSpc>
              <a:buFont typeface="Arial" panose="020B0604020202020204" pitchFamily="34" charset="0"/>
              <a:buChar char="•"/>
            </a:pPr>
            <a:r>
              <a:rPr lang="zh-CN" altLang="en-US" sz="2000" dirty="0">
                <a:latin typeface="+mn-ea"/>
              </a:rPr>
              <a:t>  多个团队成员可以在云端共同工作，实时共享场景、模型和仿真数据。</a:t>
            </a:r>
            <a:endParaRPr lang="en-US" altLang="zh-CN" sz="2000" dirty="0">
              <a:latin typeface="+mn-ea"/>
            </a:endParaRPr>
          </a:p>
        </p:txBody>
      </p:sp>
      <p:pic>
        <p:nvPicPr>
          <p:cNvPr id="3" name="图片 2">
            <a:extLst>
              <a:ext uri="{FF2B5EF4-FFF2-40B4-BE49-F238E27FC236}">
                <a16:creationId xmlns:a16="http://schemas.microsoft.com/office/drawing/2014/main" id="{79712705-CD0E-4ACB-A203-3BD61E13F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097" y="1197890"/>
            <a:ext cx="4350824" cy="2442405"/>
          </a:xfrm>
          <a:prstGeom prst="rect">
            <a:avLst/>
          </a:prstGeom>
        </p:spPr>
      </p:pic>
      <p:sp>
        <p:nvSpPr>
          <p:cNvPr id="15" name="文本框 14">
            <a:extLst>
              <a:ext uri="{FF2B5EF4-FFF2-40B4-BE49-F238E27FC236}">
                <a16:creationId xmlns:a16="http://schemas.microsoft.com/office/drawing/2014/main" id="{284EA43D-53B4-442C-BC1D-29CBA911E596}"/>
              </a:ext>
            </a:extLst>
          </p:cNvPr>
          <p:cNvSpPr txBox="1"/>
          <p:nvPr/>
        </p:nvSpPr>
        <p:spPr>
          <a:xfrm>
            <a:off x="2270491" y="1087176"/>
            <a:ext cx="7264981" cy="961289"/>
          </a:xfrm>
          <a:prstGeom prst="rect">
            <a:avLst/>
          </a:prstGeom>
          <a:noFill/>
        </p:spPr>
        <p:txBody>
          <a:bodyPr wrap="square" rtlCol="0">
            <a:spAutoFit/>
          </a:bodyPr>
          <a:lstStyle/>
          <a:p>
            <a:pPr>
              <a:lnSpc>
                <a:spcPct val="150000"/>
              </a:lnSpc>
            </a:pPr>
            <a:r>
              <a:rPr lang="en-US" altLang="zh-CN" sz="2000" b="1" dirty="0">
                <a:latin typeface="+mn-ea"/>
              </a:rPr>
              <a:t>Isaac Sim </a:t>
            </a:r>
            <a:r>
              <a:rPr lang="zh-CN" altLang="en-US" sz="2000" b="1" dirty="0">
                <a:latin typeface="+mn-ea"/>
              </a:rPr>
              <a:t>可在 </a:t>
            </a:r>
            <a:r>
              <a:rPr lang="en-US" altLang="zh-CN" sz="2000" b="1" dirty="0">
                <a:latin typeface="+mn-ea"/>
              </a:rPr>
              <a:t>Omniverse Cloud </a:t>
            </a:r>
            <a:r>
              <a:rPr lang="zh-CN" altLang="en-US" sz="2000" b="1" dirty="0">
                <a:latin typeface="+mn-ea"/>
              </a:rPr>
              <a:t>上使用</a:t>
            </a:r>
            <a:endParaRPr lang="en-US" altLang="zh-CN" sz="2000" b="1" dirty="0">
              <a:latin typeface="+mn-ea"/>
            </a:endParaRPr>
          </a:p>
          <a:p>
            <a:pPr>
              <a:lnSpc>
                <a:spcPct val="150000"/>
              </a:lnSpc>
            </a:pPr>
            <a:endParaRPr lang="en-US" altLang="zh-CN" sz="2000" dirty="0">
              <a:latin typeface="+mn-ea"/>
            </a:endParaRPr>
          </a:p>
        </p:txBody>
      </p:sp>
      <p:sp>
        <p:nvSpPr>
          <p:cNvPr id="16" name="文本框 15">
            <a:extLst>
              <a:ext uri="{FF2B5EF4-FFF2-40B4-BE49-F238E27FC236}">
                <a16:creationId xmlns:a16="http://schemas.microsoft.com/office/drawing/2014/main" id="{64B083F2-B5AD-498E-949D-00713AE0ED42}"/>
              </a:ext>
            </a:extLst>
          </p:cNvPr>
          <p:cNvSpPr txBox="1"/>
          <p:nvPr/>
        </p:nvSpPr>
        <p:spPr>
          <a:xfrm>
            <a:off x="2227986" y="4404323"/>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effectLst/>
                <a:latin typeface="微软雅黑" panose="020B0503020204020204" pitchFamily="34" charset="-122"/>
                <a:ea typeface="微软雅黑" panose="020B0503020204020204" pitchFamily="34" charset="-122"/>
              </a:rPr>
              <a:t>灵活</a:t>
            </a:r>
            <a:r>
              <a:rPr lang="zh-CN" altLang="en-US" sz="2400" b="1" dirty="0">
                <a:solidFill>
                  <a:srgbClr val="000000"/>
                </a:solidFill>
                <a:latin typeface="微软雅黑" panose="020B0503020204020204" pitchFamily="34" charset="-122"/>
                <a:ea typeface="微软雅黑" panose="020B0503020204020204" pitchFamily="34" charset="-122"/>
              </a:rPr>
              <a:t>性</a:t>
            </a:r>
            <a:r>
              <a:rPr lang="zh-CN" altLang="en-US" sz="2400" b="1" dirty="0">
                <a:solidFill>
                  <a:srgbClr val="000000"/>
                </a:solidFill>
                <a:effectLst/>
                <a:latin typeface="微软雅黑" panose="020B0503020204020204" pitchFamily="34" charset="-122"/>
                <a:ea typeface="微软雅黑" panose="020B0503020204020204" pitchFamily="34" charset="-122"/>
              </a:rPr>
              <a:t>：</a:t>
            </a:r>
            <a:endParaRPr lang="zh-CN" altLang="en-US" sz="2400" dirty="0"/>
          </a:p>
        </p:txBody>
      </p:sp>
      <p:sp>
        <p:nvSpPr>
          <p:cNvPr id="17" name="文本框 16">
            <a:extLst>
              <a:ext uri="{FF2B5EF4-FFF2-40B4-BE49-F238E27FC236}">
                <a16:creationId xmlns:a16="http://schemas.microsoft.com/office/drawing/2014/main" id="{28E5853C-2506-4389-8179-261204ADCC53}"/>
              </a:ext>
            </a:extLst>
          </p:cNvPr>
          <p:cNvSpPr txBox="1"/>
          <p:nvPr/>
        </p:nvSpPr>
        <p:spPr>
          <a:xfrm>
            <a:off x="2227986" y="5128445"/>
            <a:ext cx="7613248" cy="499624"/>
          </a:xfrm>
          <a:prstGeom prst="rect">
            <a:avLst/>
          </a:prstGeom>
          <a:noFill/>
        </p:spPr>
        <p:txBody>
          <a:bodyPr wrap="square" rtlCol="0">
            <a:spAutoFit/>
          </a:bodyPr>
          <a:lstStyle/>
          <a:p>
            <a:pPr>
              <a:lnSpc>
                <a:spcPct val="150000"/>
              </a:lnSpc>
              <a:buFont typeface="Arial" panose="020B0604020202020204" pitchFamily="34" charset="0"/>
              <a:buChar char="•"/>
            </a:pPr>
            <a:r>
              <a:rPr lang="zh-CN" altLang="en-US" sz="2000" dirty="0">
                <a:latin typeface="+mn-ea"/>
              </a:rPr>
              <a:t>  可以通过云服务在任何地方访问仿真环境，无需受地理环境限制</a:t>
            </a:r>
            <a:endParaRPr lang="en-US" altLang="zh-CN" sz="2000" dirty="0">
              <a:latin typeface="+mn-ea"/>
            </a:endParaRPr>
          </a:p>
        </p:txBody>
      </p:sp>
      <p:sp>
        <p:nvSpPr>
          <p:cNvPr id="2" name="文本框 1">
            <a:extLst>
              <a:ext uri="{FF2B5EF4-FFF2-40B4-BE49-F238E27FC236}">
                <a16:creationId xmlns:a16="http://schemas.microsoft.com/office/drawing/2014/main" id="{D4345757-F267-84B6-2137-1006F1C24C90}"/>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2904371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F201E52C-0AD9-4831-0035-6B03047A4050}"/>
              </a:ext>
            </a:extLst>
          </p:cNvPr>
          <p:cNvGrpSpPr/>
          <p:nvPr/>
        </p:nvGrpSpPr>
        <p:grpSpPr>
          <a:xfrm>
            <a:off x="2303447" y="1183376"/>
            <a:ext cx="4377566" cy="5430818"/>
            <a:chOff x="2313566" y="1289940"/>
            <a:chExt cx="4318241" cy="3524947"/>
          </a:xfrm>
        </p:grpSpPr>
        <p:grpSp>
          <p:nvGrpSpPr>
            <p:cNvPr id="41" name="组合 40">
              <a:extLst>
                <a:ext uri="{FF2B5EF4-FFF2-40B4-BE49-F238E27FC236}">
                  <a16:creationId xmlns:a16="http://schemas.microsoft.com/office/drawing/2014/main" id="{89F8EE28-DAF0-B6E9-ABBA-A392F35E204B}"/>
                </a:ext>
              </a:extLst>
            </p:cNvPr>
            <p:cNvGrpSpPr/>
            <p:nvPr/>
          </p:nvGrpSpPr>
          <p:grpSpPr>
            <a:xfrm>
              <a:off x="2313566" y="1289940"/>
              <a:ext cx="4318241" cy="3524947"/>
              <a:chOff x="2374454" y="1268481"/>
              <a:chExt cx="5180323" cy="5207293"/>
            </a:xfrm>
          </p:grpSpPr>
          <p:sp>
            <p:nvSpPr>
              <p:cNvPr id="32" name="矩形: 圆角 31">
                <a:extLst>
                  <a:ext uri="{FF2B5EF4-FFF2-40B4-BE49-F238E27FC236}">
                    <a16:creationId xmlns:a16="http://schemas.microsoft.com/office/drawing/2014/main" id="{7D84514E-DBCC-71C9-5680-103611077EB6}"/>
                  </a:ext>
                </a:extLst>
              </p:cNvPr>
              <p:cNvSpPr/>
              <p:nvPr/>
            </p:nvSpPr>
            <p:spPr>
              <a:xfrm>
                <a:off x="2374454" y="1268481"/>
                <a:ext cx="5180323" cy="5207293"/>
              </a:xfrm>
              <a:prstGeom prst="roundRect">
                <a:avLst>
                  <a:gd name="adj" fmla="val 3420"/>
                </a:avLst>
              </a:prstGeom>
              <a:solidFill>
                <a:srgbClr val="3B5589"/>
              </a:solidFill>
              <a:ln>
                <a:noFill/>
              </a:ln>
              <a:effectLst>
                <a:innerShdw blurRad="317500">
                  <a:schemeClr val="bg1">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HarmonyOS Sans SC"/>
                  <a:cs typeface="+mn-cs"/>
                </a:endParaRPr>
              </a:p>
            </p:txBody>
          </p:sp>
          <p:sp>
            <p:nvSpPr>
              <p:cNvPr id="39" name="矩形: 圆角 38">
                <a:extLst>
                  <a:ext uri="{FF2B5EF4-FFF2-40B4-BE49-F238E27FC236}">
                    <a16:creationId xmlns:a16="http://schemas.microsoft.com/office/drawing/2014/main" id="{E1F68FE9-4123-2E9C-46BE-F2B39C34A284}"/>
                  </a:ext>
                </a:extLst>
              </p:cNvPr>
              <p:cNvSpPr/>
              <p:nvPr/>
            </p:nvSpPr>
            <p:spPr>
              <a:xfrm>
                <a:off x="2429089" y="1991098"/>
                <a:ext cx="5041400" cy="4408915"/>
              </a:xfrm>
              <a:prstGeom prst="roundRect">
                <a:avLst>
                  <a:gd name="adj" fmla="val 2197"/>
                </a:avLst>
              </a:prstGeom>
              <a:solidFill>
                <a:schemeClr val="bg1"/>
              </a:solidFill>
              <a:ln>
                <a:noFill/>
              </a:ln>
              <a:effectLst>
                <a:innerShdw blurRad="317500">
                  <a:schemeClr val="bg1">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grpSp>
        <p:sp>
          <p:nvSpPr>
            <p:cNvPr id="23" name="文本框 22">
              <a:extLst>
                <a:ext uri="{FF2B5EF4-FFF2-40B4-BE49-F238E27FC236}">
                  <a16:creationId xmlns:a16="http://schemas.microsoft.com/office/drawing/2014/main" id="{615DAD54-6020-0006-94A8-1E3DEB45B611}"/>
                </a:ext>
              </a:extLst>
            </p:cNvPr>
            <p:cNvSpPr txBox="1"/>
            <p:nvPr/>
          </p:nvSpPr>
          <p:spPr>
            <a:xfrm>
              <a:off x="2453953" y="1845426"/>
              <a:ext cx="4107592" cy="1528714"/>
            </a:xfrm>
            <a:prstGeom prst="rect">
              <a:avLst/>
            </a:prstGeom>
            <a:noFill/>
          </p:spPr>
          <p:txBody>
            <a:bodyPr wrap="square">
              <a:spAutoFit/>
            </a:bodyPr>
            <a:lstStyle/>
            <a:p>
              <a:pPr marL="285750" indent="-285750">
                <a:lnSpc>
                  <a:spcPct val="125000"/>
                </a:lnSpc>
                <a:buFont typeface="Arial" panose="020B0604020202020204" pitchFamily="34" charset="0"/>
                <a:buChar char="•"/>
              </a:pPr>
              <a:r>
                <a:rPr lang="zh-CN" altLang="en-US" sz="2400" dirty="0"/>
                <a:t>生物样本库</a:t>
              </a:r>
              <a:r>
                <a:rPr lang="en-US" altLang="zh-CN" sz="2400" dirty="0"/>
                <a:t>-196°~-80°</a:t>
              </a:r>
              <a:r>
                <a:rPr lang="zh-CN" altLang="en-US" sz="2400" dirty="0"/>
                <a:t>深低温存放</a:t>
              </a:r>
              <a:r>
                <a:rPr lang="zh-CN" altLang="en-US" sz="2400" b="1" dirty="0"/>
                <a:t>冻存盒</a:t>
              </a:r>
              <a:r>
                <a:rPr lang="zh-CN" altLang="en-US" sz="2400" dirty="0"/>
                <a:t>，保存样本；</a:t>
              </a:r>
              <a:endParaRPr lang="en-US" altLang="zh-CN" sz="2400" dirty="0"/>
            </a:p>
            <a:p>
              <a:pPr marL="285750" indent="-285750">
                <a:lnSpc>
                  <a:spcPct val="125000"/>
                </a:lnSpc>
                <a:buFont typeface="Arial" panose="020B0604020202020204" pitchFamily="34" charset="0"/>
                <a:buChar char="•"/>
              </a:pPr>
              <a:r>
                <a:rPr lang="zh-CN" altLang="en-US" sz="2400" b="1" dirty="0"/>
                <a:t>机械臂</a:t>
              </a:r>
              <a:r>
                <a:rPr lang="en-US" altLang="zh-CN" sz="2400" dirty="0"/>
                <a:t>-30°</a:t>
              </a:r>
              <a:r>
                <a:rPr lang="zh-CN" altLang="en-US" sz="2400" dirty="0"/>
                <a:t>环境夹取样本出入库。</a:t>
              </a:r>
              <a:endParaRPr lang="en-US" altLang="zh-CN" sz="2400" dirty="0"/>
            </a:p>
            <a:p>
              <a:pPr marL="285750" indent="-285750">
                <a:lnSpc>
                  <a:spcPct val="125000"/>
                </a:lnSpc>
                <a:buFont typeface="Arial" panose="020B0604020202020204" pitchFamily="34" charset="0"/>
                <a:buChar char="•"/>
              </a:pPr>
              <a:endParaRPr lang="en-US" altLang="zh-CN" sz="2400" dirty="0"/>
            </a:p>
          </p:txBody>
        </p:sp>
        <p:sp>
          <p:nvSpPr>
            <p:cNvPr id="42" name="TextBox 98">
              <a:extLst>
                <a:ext uri="{FF2B5EF4-FFF2-40B4-BE49-F238E27FC236}">
                  <a16:creationId xmlns:a16="http://schemas.microsoft.com/office/drawing/2014/main" id="{9F2840DB-8C5D-8983-C750-0AC725945ABF}"/>
                </a:ext>
              </a:extLst>
            </p:cNvPr>
            <p:cNvSpPr txBox="1"/>
            <p:nvPr/>
          </p:nvSpPr>
          <p:spPr>
            <a:xfrm>
              <a:off x="2497505" y="1387516"/>
              <a:ext cx="2108822" cy="339603"/>
            </a:xfrm>
            <a:prstGeom prst="rect">
              <a:avLst/>
            </a:prstGeom>
            <a:noFill/>
          </p:spPr>
          <p:txBody>
            <a:bodyPr wrap="square" rtlCol="0">
              <a:spAutoFit/>
              <a:scene3d>
                <a:camera prst="orthographicFront"/>
                <a:lightRig rig="soft" dir="t">
                  <a:rot lat="0" lon="0" rev="15600000"/>
                </a:lightRig>
              </a:scene3d>
              <a:sp3d prstMaterial="softEdge"/>
            </a:bodyPr>
            <a:lstStyle>
              <a:defPPr>
                <a:defRPr lang="zh-CN"/>
              </a:defPPr>
              <a:lvl1pPr>
                <a:defRPr sz="1600" b="1">
                  <a:solidFill>
                    <a:srgbClr val="EE974A"/>
                  </a:solidFill>
                  <a:latin typeface="微软雅黑" pitchFamily="34" charset="-122"/>
                  <a:ea typeface="微软雅黑" pitchFamily="34" charset="-122"/>
                </a:defRPr>
              </a:lvl1pPr>
            </a:lstStyle>
            <a:p>
              <a:r>
                <a:rPr lang="zh-CN" altLang="en-US" sz="2800" dirty="0">
                  <a:ln/>
                  <a:solidFill>
                    <a:schemeClr val="bg1"/>
                  </a:solidFill>
                  <a:effectLst>
                    <a:outerShdw blurRad="38100" dist="38100" dir="2700000" algn="tl">
                      <a:srgbClr val="000000">
                        <a:alpha val="43137"/>
                      </a:srgbClr>
                    </a:outerShdw>
                  </a:effectLst>
                  <a:latin typeface="微软雅黑"/>
                  <a:ea typeface="微软雅黑"/>
                </a:rPr>
                <a:t>项目背景</a:t>
              </a:r>
              <a:endParaRPr lang="en-US" altLang="zh-CN" sz="2800" dirty="0">
                <a:ln/>
                <a:solidFill>
                  <a:schemeClr val="bg1"/>
                </a:solidFill>
                <a:effectLst>
                  <a:outerShdw blurRad="38100" dist="38100" dir="2700000" algn="tl">
                    <a:srgbClr val="000000">
                      <a:alpha val="43137"/>
                    </a:srgbClr>
                  </a:outerShdw>
                </a:effectLst>
                <a:latin typeface="微软雅黑"/>
                <a:ea typeface="微软雅黑"/>
              </a:endParaRPr>
            </a:p>
          </p:txBody>
        </p:sp>
      </p:grpSp>
      <p:grpSp>
        <p:nvGrpSpPr>
          <p:cNvPr id="43" name="组合 42">
            <a:extLst>
              <a:ext uri="{FF2B5EF4-FFF2-40B4-BE49-F238E27FC236}">
                <a16:creationId xmlns:a16="http://schemas.microsoft.com/office/drawing/2014/main" id="{961B203C-9957-E34B-2663-37D7AFC805E0}"/>
              </a:ext>
            </a:extLst>
          </p:cNvPr>
          <p:cNvGrpSpPr/>
          <p:nvPr/>
        </p:nvGrpSpPr>
        <p:grpSpPr>
          <a:xfrm>
            <a:off x="7109676" y="1190961"/>
            <a:ext cx="4383258" cy="5424304"/>
            <a:chOff x="2374454" y="1268481"/>
            <a:chExt cx="5180323" cy="5207293"/>
          </a:xfrm>
        </p:grpSpPr>
        <p:sp>
          <p:nvSpPr>
            <p:cNvPr id="44" name="矩形: 圆角 43">
              <a:extLst>
                <a:ext uri="{FF2B5EF4-FFF2-40B4-BE49-F238E27FC236}">
                  <a16:creationId xmlns:a16="http://schemas.microsoft.com/office/drawing/2014/main" id="{4F580D15-5F8E-C5DF-1428-D4D05E6FDD4D}"/>
                </a:ext>
              </a:extLst>
            </p:cNvPr>
            <p:cNvSpPr/>
            <p:nvPr/>
          </p:nvSpPr>
          <p:spPr>
            <a:xfrm>
              <a:off x="2374454" y="1268481"/>
              <a:ext cx="5180323" cy="5207293"/>
            </a:xfrm>
            <a:prstGeom prst="roundRect">
              <a:avLst>
                <a:gd name="adj" fmla="val 3420"/>
              </a:avLst>
            </a:prstGeom>
            <a:solidFill>
              <a:schemeClr val="tx2">
                <a:lumMod val="60000"/>
                <a:lumOff val="40000"/>
              </a:schemeClr>
            </a:solidFill>
            <a:ln>
              <a:noFill/>
            </a:ln>
            <a:effectLst>
              <a:innerShdw blurRad="317500">
                <a:schemeClr val="bg1">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HarmonyOS Sans SC"/>
                <a:cs typeface="+mn-cs"/>
              </a:endParaRPr>
            </a:p>
          </p:txBody>
        </p:sp>
        <p:sp>
          <p:nvSpPr>
            <p:cNvPr id="45" name="矩形: 圆角 44">
              <a:extLst>
                <a:ext uri="{FF2B5EF4-FFF2-40B4-BE49-F238E27FC236}">
                  <a16:creationId xmlns:a16="http://schemas.microsoft.com/office/drawing/2014/main" id="{753DB6AC-92ED-3450-7735-3AA722EC86EE}"/>
                </a:ext>
              </a:extLst>
            </p:cNvPr>
            <p:cNvSpPr/>
            <p:nvPr/>
          </p:nvSpPr>
          <p:spPr>
            <a:xfrm>
              <a:off x="2443916" y="1984686"/>
              <a:ext cx="5041400" cy="4414209"/>
            </a:xfrm>
            <a:prstGeom prst="roundRect">
              <a:avLst>
                <a:gd name="adj" fmla="val 2197"/>
              </a:avLst>
            </a:prstGeom>
            <a:solidFill>
              <a:schemeClr val="bg1"/>
            </a:solidFill>
            <a:ln>
              <a:noFill/>
            </a:ln>
            <a:effectLst>
              <a:innerShdw blurRad="317500">
                <a:schemeClr val="bg1">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grpSp>
      <p:sp>
        <p:nvSpPr>
          <p:cNvPr id="38" name="文本框 37">
            <a:extLst>
              <a:ext uri="{FF2B5EF4-FFF2-40B4-BE49-F238E27FC236}">
                <a16:creationId xmlns:a16="http://schemas.microsoft.com/office/drawing/2014/main" id="{797B8F14-359C-4A2D-AD2A-EE27BAF07DCC}"/>
              </a:ext>
            </a:extLst>
          </p:cNvPr>
          <p:cNvSpPr txBox="1"/>
          <p:nvPr/>
        </p:nvSpPr>
        <p:spPr>
          <a:xfrm>
            <a:off x="2218361" y="-65276"/>
            <a:ext cx="2680898"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背景与目标</a:t>
            </a:r>
            <a:endParaRPr lang="en-US" altLang="zh-CN" sz="3200" b="1" dirty="0">
              <a:latin typeface="华文中宋" panose="02010600040101010101" pitchFamily="2" charset="-122"/>
              <a:ea typeface="华文中宋" panose="02010600040101010101" pitchFamily="2" charset="-122"/>
              <a:cs typeface="+mn-ea"/>
              <a:sym typeface="+mn-lt"/>
            </a:endParaRPr>
          </a:p>
        </p:txBody>
      </p:sp>
      <p:sp>
        <p:nvSpPr>
          <p:cNvPr id="48" name="文本框 47">
            <a:extLst>
              <a:ext uri="{FF2B5EF4-FFF2-40B4-BE49-F238E27FC236}">
                <a16:creationId xmlns:a16="http://schemas.microsoft.com/office/drawing/2014/main" id="{73572A05-F8DD-4316-AD27-888FCCF6E3D2}"/>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选题背景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项目目标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项目创新点</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
        <p:nvSpPr>
          <p:cNvPr id="47" name="TextBox 98">
            <a:extLst>
              <a:ext uri="{FF2B5EF4-FFF2-40B4-BE49-F238E27FC236}">
                <a16:creationId xmlns:a16="http://schemas.microsoft.com/office/drawing/2014/main" id="{0C7696A8-C106-89CF-4CAC-46B64AC57DB6}"/>
              </a:ext>
            </a:extLst>
          </p:cNvPr>
          <p:cNvSpPr txBox="1"/>
          <p:nvPr/>
        </p:nvSpPr>
        <p:spPr>
          <a:xfrm>
            <a:off x="7344332" y="1333710"/>
            <a:ext cx="2082178" cy="523220"/>
          </a:xfrm>
          <a:prstGeom prst="rect">
            <a:avLst/>
          </a:prstGeom>
          <a:noFill/>
        </p:spPr>
        <p:txBody>
          <a:bodyPr wrap="square" rtlCol="0">
            <a:spAutoFit/>
            <a:scene3d>
              <a:camera prst="orthographicFront"/>
              <a:lightRig rig="soft" dir="t">
                <a:rot lat="0" lon="0" rev="15600000"/>
              </a:lightRig>
            </a:scene3d>
            <a:sp3d prstMaterial="softEdge"/>
          </a:bodyPr>
          <a:lstStyle>
            <a:defPPr>
              <a:defRPr lang="zh-CN"/>
            </a:defPPr>
            <a:lvl1pPr>
              <a:defRPr sz="1600" b="1">
                <a:solidFill>
                  <a:srgbClr val="EE974A"/>
                </a:solidFill>
                <a:latin typeface="微软雅黑" pitchFamily="34" charset="-122"/>
                <a:ea typeface="微软雅黑" pitchFamily="34" charset="-122"/>
              </a:defRPr>
            </a:lvl1pPr>
          </a:lstStyle>
          <a:p>
            <a:r>
              <a:rPr lang="zh-CN" altLang="en-US" sz="2800" dirty="0">
                <a:ln/>
                <a:solidFill>
                  <a:schemeClr val="bg1"/>
                </a:solidFill>
                <a:effectLst>
                  <a:outerShdw blurRad="38100" dist="38100" dir="2700000" algn="tl">
                    <a:srgbClr val="000000">
                      <a:alpha val="43137"/>
                    </a:srgbClr>
                  </a:outerShdw>
                </a:effectLst>
                <a:latin typeface="微软雅黑"/>
                <a:ea typeface="微软雅黑"/>
              </a:rPr>
              <a:t>现存问题</a:t>
            </a:r>
            <a:endParaRPr lang="en-US" altLang="zh-CN" sz="2800" dirty="0">
              <a:ln/>
              <a:solidFill>
                <a:schemeClr val="bg1"/>
              </a:solidFill>
              <a:effectLst>
                <a:outerShdw blurRad="38100" dist="38100" dir="2700000" algn="tl">
                  <a:srgbClr val="000000">
                    <a:alpha val="43137"/>
                  </a:srgbClr>
                </a:outerShdw>
              </a:effectLst>
              <a:latin typeface="微软雅黑"/>
              <a:ea typeface="微软雅黑"/>
            </a:endParaRPr>
          </a:p>
        </p:txBody>
      </p:sp>
      <p:grpSp>
        <p:nvGrpSpPr>
          <p:cNvPr id="51" name="组合 50">
            <a:extLst>
              <a:ext uri="{FF2B5EF4-FFF2-40B4-BE49-F238E27FC236}">
                <a16:creationId xmlns:a16="http://schemas.microsoft.com/office/drawing/2014/main" id="{B862EFFA-5C60-46EB-768E-37B3E4A3C7B2}"/>
              </a:ext>
            </a:extLst>
          </p:cNvPr>
          <p:cNvGrpSpPr/>
          <p:nvPr/>
        </p:nvGrpSpPr>
        <p:grpSpPr>
          <a:xfrm>
            <a:off x="8057315" y="2148509"/>
            <a:ext cx="2487979" cy="536393"/>
            <a:chOff x="6625960" y="1996085"/>
            <a:chExt cx="1402830" cy="536393"/>
          </a:xfrm>
        </p:grpSpPr>
        <p:sp>
          <p:nvSpPr>
            <p:cNvPr id="52" name="圆角矩形 11">
              <a:extLst>
                <a:ext uri="{FF2B5EF4-FFF2-40B4-BE49-F238E27FC236}">
                  <a16:creationId xmlns:a16="http://schemas.microsoft.com/office/drawing/2014/main" id="{24F891BA-2D5E-4AC4-7A04-C27DEC066AF0}"/>
                </a:ext>
              </a:extLst>
            </p:cNvPr>
            <p:cNvSpPr/>
            <p:nvPr/>
          </p:nvSpPr>
          <p:spPr>
            <a:xfrm>
              <a:off x="6625960" y="2041302"/>
              <a:ext cx="1369926" cy="491176"/>
            </a:xfrm>
            <a:prstGeom prst="roundRect">
              <a:avLst>
                <a:gd name="adj" fmla="val 5807"/>
              </a:avLst>
            </a:prstGeom>
            <a:no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53" name="文本框 52">
              <a:extLst>
                <a:ext uri="{FF2B5EF4-FFF2-40B4-BE49-F238E27FC236}">
                  <a16:creationId xmlns:a16="http://schemas.microsoft.com/office/drawing/2014/main" id="{48A1B144-EC1A-3B07-43B2-42F069A80230}"/>
                </a:ext>
              </a:extLst>
            </p:cNvPr>
            <p:cNvSpPr txBox="1"/>
            <p:nvPr/>
          </p:nvSpPr>
          <p:spPr>
            <a:xfrm>
              <a:off x="6674450" y="1996085"/>
              <a:ext cx="1354340" cy="499111"/>
            </a:xfrm>
            <a:prstGeom prst="rect">
              <a:avLst/>
            </a:prstGeom>
            <a:noFill/>
          </p:spPr>
          <p:txBody>
            <a:bodyPr wrap="square">
              <a:spAutoFit/>
            </a:bodyPr>
            <a:lstStyle/>
            <a:p>
              <a:pPr>
                <a:lnSpc>
                  <a:spcPct val="150000"/>
                </a:lnSpc>
              </a:pPr>
              <a:r>
                <a:rPr lang="zh-CN" altLang="en-US" sz="2000" dirty="0"/>
                <a:t>冻存盒体表面</a:t>
              </a:r>
              <a:r>
                <a:rPr lang="zh-CN" altLang="en-US" sz="2000" b="1" dirty="0"/>
                <a:t>结霜</a:t>
              </a:r>
              <a:endParaRPr lang="en-US" altLang="zh-CN" sz="2000" b="1" dirty="0"/>
            </a:p>
          </p:txBody>
        </p:sp>
      </p:grpSp>
      <p:cxnSp>
        <p:nvCxnSpPr>
          <p:cNvPr id="54" name="直接连接符 53">
            <a:extLst>
              <a:ext uri="{FF2B5EF4-FFF2-40B4-BE49-F238E27FC236}">
                <a16:creationId xmlns:a16="http://schemas.microsoft.com/office/drawing/2014/main" id="{131691F0-A087-8582-E451-A298952EDB6D}"/>
              </a:ext>
            </a:extLst>
          </p:cNvPr>
          <p:cNvCxnSpPr>
            <a:cxnSpLocks/>
          </p:cNvCxnSpPr>
          <p:nvPr/>
        </p:nvCxnSpPr>
        <p:spPr>
          <a:xfrm flipV="1">
            <a:off x="9321912" y="2684902"/>
            <a:ext cx="0" cy="270526"/>
          </a:xfrm>
          <a:prstGeom prst="line">
            <a:avLst/>
          </a:prstGeom>
          <a:ln w="28575">
            <a:solidFill>
              <a:schemeClr val="tx2">
                <a:lumMod val="60000"/>
                <a:lumOff val="40000"/>
              </a:schemeClr>
            </a:solidFill>
            <a:headEnd type="stealth"/>
          </a:ln>
        </p:spPr>
        <p:style>
          <a:lnRef idx="1">
            <a:schemeClr val="accent1"/>
          </a:lnRef>
          <a:fillRef idx="0">
            <a:schemeClr val="accent1"/>
          </a:fillRef>
          <a:effectRef idx="0">
            <a:schemeClr val="accent1"/>
          </a:effectRef>
          <a:fontRef idx="minor">
            <a:schemeClr val="tx1"/>
          </a:fontRef>
        </p:style>
      </p:cxnSp>
      <p:pic>
        <p:nvPicPr>
          <p:cNvPr id="2074" name="图片 2073">
            <a:extLst>
              <a:ext uri="{FF2B5EF4-FFF2-40B4-BE49-F238E27FC236}">
                <a16:creationId xmlns:a16="http://schemas.microsoft.com/office/drawing/2014/main" id="{AACA7B85-0268-3377-31B6-B2F131AB30B6}"/>
              </a:ext>
            </a:extLst>
          </p:cNvPr>
          <p:cNvPicPr>
            <a:picLocks noChangeAspect="1"/>
          </p:cNvPicPr>
          <p:nvPr/>
        </p:nvPicPr>
        <p:blipFill rotWithShape="1">
          <a:blip r:embed="rId2">
            <a:extLst>
              <a:ext uri="{28A0092B-C50C-407E-A947-70E740481C1C}">
                <a14:useLocalDpi xmlns:a14="http://schemas.microsoft.com/office/drawing/2010/main" val="0"/>
              </a:ext>
            </a:extLst>
          </a:blip>
          <a:srcRect l="8981" t="22211" r="13094" b="3429"/>
          <a:stretch/>
        </p:blipFill>
        <p:spPr>
          <a:xfrm>
            <a:off x="2770012" y="4006420"/>
            <a:ext cx="3391664" cy="2426924"/>
          </a:xfrm>
          <a:prstGeom prst="rect">
            <a:avLst/>
          </a:prstGeom>
          <a:ln>
            <a:noFill/>
          </a:ln>
          <a:effectLst>
            <a:softEdge rad="31750"/>
          </a:effectLst>
        </p:spPr>
      </p:pic>
      <p:grpSp>
        <p:nvGrpSpPr>
          <p:cNvPr id="2076" name="组合 2075">
            <a:extLst>
              <a:ext uri="{FF2B5EF4-FFF2-40B4-BE49-F238E27FC236}">
                <a16:creationId xmlns:a16="http://schemas.microsoft.com/office/drawing/2014/main" id="{B365C26E-724F-2E3C-ABCA-DEB9F548D53E}"/>
              </a:ext>
            </a:extLst>
          </p:cNvPr>
          <p:cNvGrpSpPr/>
          <p:nvPr/>
        </p:nvGrpSpPr>
        <p:grpSpPr>
          <a:xfrm>
            <a:off x="7603417" y="2902829"/>
            <a:ext cx="3869358" cy="536393"/>
            <a:chOff x="6625960" y="1996085"/>
            <a:chExt cx="1582401" cy="536393"/>
          </a:xfrm>
        </p:grpSpPr>
        <p:sp>
          <p:nvSpPr>
            <p:cNvPr id="2077" name="圆角矩形 11">
              <a:extLst>
                <a:ext uri="{FF2B5EF4-FFF2-40B4-BE49-F238E27FC236}">
                  <a16:creationId xmlns:a16="http://schemas.microsoft.com/office/drawing/2014/main" id="{2E78C9CA-B353-AD0A-7FD9-8E77C5902280}"/>
                </a:ext>
              </a:extLst>
            </p:cNvPr>
            <p:cNvSpPr/>
            <p:nvPr/>
          </p:nvSpPr>
          <p:spPr>
            <a:xfrm>
              <a:off x="6625960" y="2041302"/>
              <a:ext cx="1369926" cy="491176"/>
            </a:xfrm>
            <a:prstGeom prst="roundRect">
              <a:avLst>
                <a:gd name="adj" fmla="val 5807"/>
              </a:avLst>
            </a:prstGeom>
            <a:no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078" name="文本框 2077">
              <a:extLst>
                <a:ext uri="{FF2B5EF4-FFF2-40B4-BE49-F238E27FC236}">
                  <a16:creationId xmlns:a16="http://schemas.microsoft.com/office/drawing/2014/main" id="{0F4ACCCF-E246-96B6-F2C0-A33BDD02F0A7}"/>
                </a:ext>
              </a:extLst>
            </p:cNvPr>
            <p:cNvSpPr txBox="1"/>
            <p:nvPr/>
          </p:nvSpPr>
          <p:spPr>
            <a:xfrm>
              <a:off x="6674450" y="1996085"/>
              <a:ext cx="1533911" cy="499111"/>
            </a:xfrm>
            <a:prstGeom prst="rect">
              <a:avLst/>
            </a:prstGeom>
            <a:noFill/>
          </p:spPr>
          <p:txBody>
            <a:bodyPr wrap="square">
              <a:spAutoFit/>
            </a:bodyPr>
            <a:lstStyle/>
            <a:p>
              <a:pPr>
                <a:lnSpc>
                  <a:spcPct val="150000"/>
                </a:lnSpc>
              </a:pPr>
              <a:r>
                <a:rPr lang="zh-CN" altLang="en-US" sz="2000" dirty="0"/>
                <a:t>盒体滑动，孔位识别困难</a:t>
              </a:r>
              <a:endParaRPr lang="en-US" altLang="zh-CN" sz="2000" dirty="0"/>
            </a:p>
          </p:txBody>
        </p:sp>
      </p:grpSp>
      <p:cxnSp>
        <p:nvCxnSpPr>
          <p:cNvPr id="2083" name="直接连接符 2082">
            <a:extLst>
              <a:ext uri="{FF2B5EF4-FFF2-40B4-BE49-F238E27FC236}">
                <a16:creationId xmlns:a16="http://schemas.microsoft.com/office/drawing/2014/main" id="{361ED65A-8101-2046-D8C8-4CAFA1B07D7A}"/>
              </a:ext>
            </a:extLst>
          </p:cNvPr>
          <p:cNvCxnSpPr>
            <a:cxnSpLocks/>
          </p:cNvCxnSpPr>
          <p:nvPr/>
        </p:nvCxnSpPr>
        <p:spPr>
          <a:xfrm flipV="1">
            <a:off x="9321912" y="3471841"/>
            <a:ext cx="0" cy="270526"/>
          </a:xfrm>
          <a:prstGeom prst="line">
            <a:avLst/>
          </a:prstGeom>
          <a:ln w="28575">
            <a:solidFill>
              <a:schemeClr val="tx2">
                <a:lumMod val="60000"/>
                <a:lumOff val="40000"/>
              </a:schemeClr>
            </a:solidFill>
            <a:headEnd type="stealth"/>
          </a:ln>
        </p:spPr>
        <p:style>
          <a:lnRef idx="1">
            <a:schemeClr val="accent1"/>
          </a:lnRef>
          <a:fillRef idx="0">
            <a:schemeClr val="accent1"/>
          </a:fillRef>
          <a:effectRef idx="0">
            <a:schemeClr val="accent1"/>
          </a:effectRef>
          <a:fontRef idx="minor">
            <a:schemeClr val="tx1"/>
          </a:fontRef>
        </p:style>
      </p:cxnSp>
      <p:grpSp>
        <p:nvGrpSpPr>
          <p:cNvPr id="2084" name="组合 2083">
            <a:extLst>
              <a:ext uri="{FF2B5EF4-FFF2-40B4-BE49-F238E27FC236}">
                <a16:creationId xmlns:a16="http://schemas.microsoft.com/office/drawing/2014/main" id="{45007945-4C3B-F401-BF93-DB44483E90C8}"/>
              </a:ext>
            </a:extLst>
          </p:cNvPr>
          <p:cNvGrpSpPr/>
          <p:nvPr/>
        </p:nvGrpSpPr>
        <p:grpSpPr>
          <a:xfrm>
            <a:off x="7603417" y="3689768"/>
            <a:ext cx="3869358" cy="536393"/>
            <a:chOff x="6625960" y="1996085"/>
            <a:chExt cx="1582401" cy="536393"/>
          </a:xfrm>
        </p:grpSpPr>
        <p:sp>
          <p:nvSpPr>
            <p:cNvPr id="2085" name="圆角矩形 11">
              <a:extLst>
                <a:ext uri="{FF2B5EF4-FFF2-40B4-BE49-F238E27FC236}">
                  <a16:creationId xmlns:a16="http://schemas.microsoft.com/office/drawing/2014/main" id="{3A641D64-34A6-B620-EB6A-ED39A0F73D77}"/>
                </a:ext>
              </a:extLst>
            </p:cNvPr>
            <p:cNvSpPr/>
            <p:nvPr/>
          </p:nvSpPr>
          <p:spPr>
            <a:xfrm>
              <a:off x="6625960" y="2041302"/>
              <a:ext cx="1369926" cy="491176"/>
            </a:xfrm>
            <a:prstGeom prst="roundRect">
              <a:avLst>
                <a:gd name="adj" fmla="val 5807"/>
              </a:avLst>
            </a:prstGeom>
            <a:no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086" name="文本框 2085">
              <a:extLst>
                <a:ext uri="{FF2B5EF4-FFF2-40B4-BE49-F238E27FC236}">
                  <a16:creationId xmlns:a16="http://schemas.microsoft.com/office/drawing/2014/main" id="{2C112440-6980-2B1B-F70D-252341524B52}"/>
                </a:ext>
              </a:extLst>
            </p:cNvPr>
            <p:cNvSpPr txBox="1"/>
            <p:nvPr/>
          </p:nvSpPr>
          <p:spPr>
            <a:xfrm>
              <a:off x="6674450" y="1996085"/>
              <a:ext cx="1533911" cy="499111"/>
            </a:xfrm>
            <a:prstGeom prst="rect">
              <a:avLst/>
            </a:prstGeom>
            <a:noFill/>
          </p:spPr>
          <p:txBody>
            <a:bodyPr wrap="square">
              <a:spAutoFit/>
            </a:bodyPr>
            <a:lstStyle/>
            <a:p>
              <a:pPr>
                <a:lnSpc>
                  <a:spcPct val="150000"/>
                </a:lnSpc>
              </a:pPr>
              <a:r>
                <a:rPr lang="zh-CN" altLang="en-US" sz="2000" dirty="0"/>
                <a:t>定位精度下降，误差增大</a:t>
              </a:r>
              <a:endParaRPr lang="en-US" altLang="zh-CN" sz="2000" dirty="0"/>
            </a:p>
          </p:txBody>
        </p:sp>
      </p:grpSp>
      <p:cxnSp>
        <p:nvCxnSpPr>
          <p:cNvPr id="2087" name="直接连接符 2086">
            <a:extLst>
              <a:ext uri="{FF2B5EF4-FFF2-40B4-BE49-F238E27FC236}">
                <a16:creationId xmlns:a16="http://schemas.microsoft.com/office/drawing/2014/main" id="{299255B8-AD46-1BC6-E3F0-C488149BF536}"/>
              </a:ext>
            </a:extLst>
          </p:cNvPr>
          <p:cNvCxnSpPr>
            <a:cxnSpLocks/>
          </p:cNvCxnSpPr>
          <p:nvPr/>
        </p:nvCxnSpPr>
        <p:spPr>
          <a:xfrm flipV="1">
            <a:off x="9321912" y="4255494"/>
            <a:ext cx="0" cy="270526"/>
          </a:xfrm>
          <a:prstGeom prst="line">
            <a:avLst/>
          </a:prstGeom>
          <a:ln w="28575">
            <a:solidFill>
              <a:schemeClr val="tx2">
                <a:lumMod val="60000"/>
                <a:lumOff val="40000"/>
              </a:schemeClr>
            </a:solidFill>
            <a:headEnd type="stealth"/>
          </a:ln>
        </p:spPr>
        <p:style>
          <a:lnRef idx="1">
            <a:schemeClr val="accent1"/>
          </a:lnRef>
          <a:fillRef idx="0">
            <a:schemeClr val="accent1"/>
          </a:fillRef>
          <a:effectRef idx="0">
            <a:schemeClr val="accent1"/>
          </a:effectRef>
          <a:fontRef idx="minor">
            <a:schemeClr val="tx1"/>
          </a:fontRef>
        </p:style>
      </p:cxnSp>
      <p:grpSp>
        <p:nvGrpSpPr>
          <p:cNvPr id="2088" name="组合 2087">
            <a:extLst>
              <a:ext uri="{FF2B5EF4-FFF2-40B4-BE49-F238E27FC236}">
                <a16:creationId xmlns:a16="http://schemas.microsoft.com/office/drawing/2014/main" id="{FD0ACF43-5F24-2E17-7B8C-222170C12E17}"/>
              </a:ext>
            </a:extLst>
          </p:cNvPr>
          <p:cNvGrpSpPr/>
          <p:nvPr/>
        </p:nvGrpSpPr>
        <p:grpSpPr>
          <a:xfrm>
            <a:off x="7603418" y="4483258"/>
            <a:ext cx="3775544" cy="526556"/>
            <a:chOff x="6625960" y="2005922"/>
            <a:chExt cx="1544035" cy="526556"/>
          </a:xfrm>
        </p:grpSpPr>
        <p:sp>
          <p:nvSpPr>
            <p:cNvPr id="2089" name="圆角矩形 11">
              <a:extLst>
                <a:ext uri="{FF2B5EF4-FFF2-40B4-BE49-F238E27FC236}">
                  <a16:creationId xmlns:a16="http://schemas.microsoft.com/office/drawing/2014/main" id="{DA1BC6A7-6812-0218-912F-975C7BCB479F}"/>
                </a:ext>
              </a:extLst>
            </p:cNvPr>
            <p:cNvSpPr/>
            <p:nvPr/>
          </p:nvSpPr>
          <p:spPr>
            <a:xfrm>
              <a:off x="6625960" y="2041302"/>
              <a:ext cx="1369926" cy="491176"/>
            </a:xfrm>
            <a:prstGeom prst="roundRect">
              <a:avLst>
                <a:gd name="adj" fmla="val 5807"/>
              </a:avLst>
            </a:prstGeom>
            <a:noFill/>
            <a:ln w="12700" cap="flat" cmpd="sng" algn="ctr">
              <a:solidFill>
                <a:srgbClr val="00409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090" name="文本框 2089">
              <a:extLst>
                <a:ext uri="{FF2B5EF4-FFF2-40B4-BE49-F238E27FC236}">
                  <a16:creationId xmlns:a16="http://schemas.microsoft.com/office/drawing/2014/main" id="{B7877725-BC05-0507-5100-AF94956DB267}"/>
                </a:ext>
              </a:extLst>
            </p:cNvPr>
            <p:cNvSpPr txBox="1"/>
            <p:nvPr/>
          </p:nvSpPr>
          <p:spPr>
            <a:xfrm>
              <a:off x="6636084" y="2005922"/>
              <a:ext cx="1533911" cy="499111"/>
            </a:xfrm>
            <a:prstGeom prst="rect">
              <a:avLst/>
            </a:prstGeom>
            <a:noFill/>
          </p:spPr>
          <p:txBody>
            <a:bodyPr wrap="square">
              <a:spAutoFit/>
            </a:bodyPr>
            <a:lstStyle/>
            <a:p>
              <a:pPr>
                <a:lnSpc>
                  <a:spcPct val="150000"/>
                </a:lnSpc>
              </a:pPr>
              <a:r>
                <a:rPr lang="zh-CN" altLang="en-US" sz="2000" dirty="0"/>
                <a:t>挑管成功率下降，样本损坏</a:t>
              </a:r>
              <a:endParaRPr lang="en-US" altLang="zh-CN" sz="2000" dirty="0"/>
            </a:p>
          </p:txBody>
        </p:sp>
      </p:grpSp>
      <p:cxnSp>
        <p:nvCxnSpPr>
          <p:cNvPr id="2091" name="直接连接符 2090">
            <a:extLst>
              <a:ext uri="{FF2B5EF4-FFF2-40B4-BE49-F238E27FC236}">
                <a16:creationId xmlns:a16="http://schemas.microsoft.com/office/drawing/2014/main" id="{4787EFC9-B4F2-EBFC-B25E-FBC5E4E5C9B7}"/>
              </a:ext>
            </a:extLst>
          </p:cNvPr>
          <p:cNvCxnSpPr>
            <a:cxnSpLocks/>
          </p:cNvCxnSpPr>
          <p:nvPr/>
        </p:nvCxnSpPr>
        <p:spPr>
          <a:xfrm flipV="1">
            <a:off x="7391672" y="5327028"/>
            <a:ext cx="3860479" cy="530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95" name="文本框 2094">
            <a:extLst>
              <a:ext uri="{FF2B5EF4-FFF2-40B4-BE49-F238E27FC236}">
                <a16:creationId xmlns:a16="http://schemas.microsoft.com/office/drawing/2014/main" id="{B3F519CB-D3D5-7D90-1783-221DF9F75EBB}"/>
              </a:ext>
            </a:extLst>
          </p:cNvPr>
          <p:cNvSpPr txBox="1"/>
          <p:nvPr/>
        </p:nvSpPr>
        <p:spPr>
          <a:xfrm>
            <a:off x="7521482" y="5384975"/>
            <a:ext cx="3801011" cy="960776"/>
          </a:xfrm>
          <a:prstGeom prst="rect">
            <a:avLst/>
          </a:prstGeom>
          <a:noFill/>
        </p:spPr>
        <p:txBody>
          <a:bodyPr wrap="square">
            <a:spAutoFit/>
          </a:bodyPr>
          <a:lstStyle/>
          <a:p>
            <a:pPr algn="ctr">
              <a:lnSpc>
                <a:spcPct val="150000"/>
              </a:lnSpc>
            </a:pPr>
            <a:r>
              <a:rPr lang="zh-CN" altLang="en-US" sz="2000" dirty="0"/>
              <a:t>样本管出现斜倚重叠等</a:t>
            </a:r>
            <a:r>
              <a:rPr lang="zh-CN" altLang="en-US" sz="2000" b="1" dirty="0"/>
              <a:t>异常情况</a:t>
            </a:r>
            <a:r>
              <a:rPr lang="zh-CN" altLang="en-US" sz="2000" dirty="0"/>
              <a:t>，难以通过定位孔位抓取</a:t>
            </a:r>
          </a:p>
        </p:txBody>
      </p:sp>
      <p:grpSp>
        <p:nvGrpSpPr>
          <p:cNvPr id="3" name="组合 2">
            <a:extLst>
              <a:ext uri="{FF2B5EF4-FFF2-40B4-BE49-F238E27FC236}">
                <a16:creationId xmlns:a16="http://schemas.microsoft.com/office/drawing/2014/main" id="{FDC3BA33-0030-C8AC-1433-DD7CA068EEFB}"/>
              </a:ext>
            </a:extLst>
          </p:cNvPr>
          <p:cNvGrpSpPr/>
          <p:nvPr/>
        </p:nvGrpSpPr>
        <p:grpSpPr>
          <a:xfrm>
            <a:off x="89334" y="2205816"/>
            <a:ext cx="1849123" cy="3782793"/>
            <a:chOff x="89334" y="2205816"/>
            <a:chExt cx="1849123" cy="3782793"/>
          </a:xfrm>
        </p:grpSpPr>
        <p:grpSp>
          <p:nvGrpSpPr>
            <p:cNvPr id="33" name="组合 32">
              <a:extLst>
                <a:ext uri="{FF2B5EF4-FFF2-40B4-BE49-F238E27FC236}">
                  <a16:creationId xmlns:a16="http://schemas.microsoft.com/office/drawing/2014/main" id="{1456F9AF-F85B-F449-730A-07DAA145C487}"/>
                </a:ext>
              </a:extLst>
            </p:cNvPr>
            <p:cNvGrpSpPr/>
            <p:nvPr/>
          </p:nvGrpSpPr>
          <p:grpSpPr>
            <a:xfrm>
              <a:off x="89334" y="2205816"/>
              <a:ext cx="1849123" cy="3782793"/>
              <a:chOff x="2218355" y="2209074"/>
              <a:chExt cx="1849123" cy="3782793"/>
            </a:xfrm>
          </p:grpSpPr>
          <p:sp>
            <p:nvSpPr>
              <p:cNvPr id="34" name="文本框 33">
                <a:extLst>
                  <a:ext uri="{FF2B5EF4-FFF2-40B4-BE49-F238E27FC236}">
                    <a16:creationId xmlns:a16="http://schemas.microsoft.com/office/drawing/2014/main" id="{983186B5-2BB6-E4A2-09C9-63E246A5D7C3}"/>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背景与目标</a:t>
                </a:r>
                <a:endParaRPr lang="en-US" altLang="zh-CN" sz="2000" b="1" dirty="0">
                  <a:latin typeface="华文中宋" panose="02010600040101010101" pitchFamily="2" charset="-122"/>
                  <a:ea typeface="华文中宋" panose="02010600040101010101" pitchFamily="2" charset="-122"/>
                  <a:cs typeface="+mn-ea"/>
                  <a:sym typeface="+mn-lt"/>
                </a:endParaRPr>
              </a:p>
              <a:p>
                <a:endParaRPr lang="zh-CN" altLang="en-US" sz="2000" b="1" dirty="0"/>
              </a:p>
            </p:txBody>
          </p:sp>
          <p:sp>
            <p:nvSpPr>
              <p:cNvPr id="35" name="文本框 34">
                <a:extLst>
                  <a:ext uri="{FF2B5EF4-FFF2-40B4-BE49-F238E27FC236}">
                    <a16:creationId xmlns:a16="http://schemas.microsoft.com/office/drawing/2014/main" id="{82DC4D8F-4FB6-3CEF-A4C0-B35CE1E7923A}"/>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6" name="文本框 35">
                <a:extLst>
                  <a:ext uri="{FF2B5EF4-FFF2-40B4-BE49-F238E27FC236}">
                    <a16:creationId xmlns:a16="http://schemas.microsoft.com/office/drawing/2014/main" id="{E409C1FC-0484-04F5-A2AD-88FCE11077D0}"/>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概念设计方案</a:t>
                </a:r>
              </a:p>
            </p:txBody>
          </p:sp>
          <p:sp>
            <p:nvSpPr>
              <p:cNvPr id="40" name="文本框 39">
                <a:extLst>
                  <a:ext uri="{FF2B5EF4-FFF2-40B4-BE49-F238E27FC236}">
                    <a16:creationId xmlns:a16="http://schemas.microsoft.com/office/drawing/2014/main" id="{5B6AB44C-D056-1D00-1C00-3B8E6BA33D32}"/>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2" name="文本框 1">
              <a:extLst>
                <a:ext uri="{FF2B5EF4-FFF2-40B4-BE49-F238E27FC236}">
                  <a16:creationId xmlns:a16="http://schemas.microsoft.com/office/drawing/2014/main" id="{387DFF5E-442E-8B34-A986-C60054C51168}"/>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grpSp>
    </p:spTree>
    <p:extLst>
      <p:ext uri="{BB962C8B-B14F-4D97-AF65-F5344CB8AC3E}">
        <p14:creationId xmlns:p14="http://schemas.microsoft.com/office/powerpoint/2010/main" val="2744687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227986" y="-65276"/>
            <a:ext cx="3075534"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仿真系统搭建</a:t>
            </a:r>
            <a:endParaRPr lang="en-US" altLang="zh-CN" sz="32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仿真平台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云端部署 </a:t>
            </a:r>
            <a:r>
              <a:rPr lang="en-US" altLang="zh-CN" sz="2400" b="1" dirty="0">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算法开发</a:t>
            </a:r>
            <a:endParaRPr lang="en-US" altLang="zh-CN" sz="2400" b="1" dirty="0">
              <a:latin typeface="华文中宋" panose="02010600040101010101" pitchFamily="2" charset="-122"/>
              <a:ea typeface="华文中宋" panose="02010600040101010101" pitchFamily="2" charset="-122"/>
              <a:cs typeface="+mn-ea"/>
              <a:sym typeface="+mn-lt"/>
            </a:endParaRPr>
          </a:p>
        </p:txBody>
      </p:sp>
      <p:sp>
        <p:nvSpPr>
          <p:cNvPr id="44" name="文本框 43">
            <a:extLst>
              <a:ext uri="{FF2B5EF4-FFF2-40B4-BE49-F238E27FC236}">
                <a16:creationId xmlns:a16="http://schemas.microsoft.com/office/drawing/2014/main" id="{895B0F94-3DFB-4F31-AFB7-4D0C2CBE024E}"/>
              </a:ext>
            </a:extLst>
          </p:cNvPr>
          <p:cNvSpPr txBox="1"/>
          <p:nvPr/>
        </p:nvSpPr>
        <p:spPr>
          <a:xfrm>
            <a:off x="2254664" y="1099418"/>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en-US" altLang="zh-CN" sz="2400" b="1" dirty="0">
                <a:solidFill>
                  <a:srgbClr val="000000"/>
                </a:solidFill>
                <a:ea typeface="微软雅黑" panose="020B0503020204020204" pitchFamily="34" charset="-122"/>
              </a:rPr>
              <a:t>Sim2real</a:t>
            </a:r>
            <a:r>
              <a:rPr lang="zh-CN" altLang="en-US" sz="2400" b="1" dirty="0">
                <a:latin typeface="MS UI Gothic" panose="020B0600070205080204" pitchFamily="34" charset="-128"/>
                <a:ea typeface="MS UI Gothic" panose="020B0600070205080204" pitchFamily="34" charset="-128"/>
              </a:rPr>
              <a:t>：</a:t>
            </a:r>
            <a:r>
              <a:rPr lang="en-US" altLang="zh-CN" sz="2000" b="1" dirty="0">
                <a:ea typeface="MS UI Gothic" panose="020B0600070205080204" pitchFamily="34" charset="-128"/>
              </a:rPr>
              <a:t>(Simulation to Reality)</a:t>
            </a:r>
            <a:endParaRPr lang="zh-CN" altLang="en-US" sz="2000" b="1" dirty="0">
              <a:ea typeface="MS UI Gothic" panose="020B0600070205080204" pitchFamily="34" charset="-128"/>
            </a:endParaRPr>
          </a:p>
        </p:txBody>
      </p:sp>
      <p:sp>
        <p:nvSpPr>
          <p:cNvPr id="50" name="文本框 49">
            <a:extLst>
              <a:ext uri="{FF2B5EF4-FFF2-40B4-BE49-F238E27FC236}">
                <a16:creationId xmlns:a16="http://schemas.microsoft.com/office/drawing/2014/main" id="{59EF9536-C43E-4A6B-851D-D87053005AC8}"/>
              </a:ext>
            </a:extLst>
          </p:cNvPr>
          <p:cNvSpPr txBox="1"/>
          <p:nvPr/>
        </p:nvSpPr>
        <p:spPr>
          <a:xfrm>
            <a:off x="2343963" y="1710508"/>
            <a:ext cx="4287844" cy="4192943"/>
          </a:xfrm>
          <a:prstGeom prst="rect">
            <a:avLst/>
          </a:prstGeom>
          <a:noFill/>
        </p:spPr>
        <p:txBody>
          <a:bodyPr wrap="square" rtlCol="0">
            <a:spAutoFit/>
          </a:bodyPr>
          <a:lstStyle/>
          <a:p>
            <a:pPr>
              <a:lnSpc>
                <a:spcPct val="150000"/>
              </a:lnSpc>
            </a:pPr>
            <a:r>
              <a:rPr lang="zh-CN" altLang="en-US" sz="2000" dirty="0">
                <a:latin typeface="+mn-ea"/>
              </a:rPr>
              <a:t>① 原理：</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将仿真环境中训练和优化的模型、算法、策略等有效地迁移到真实世界中，</a:t>
            </a:r>
            <a:r>
              <a:rPr lang="zh-CN" altLang="en-US" sz="2000" b="0" i="0" dirty="0">
                <a:solidFill>
                  <a:srgbClr val="191B1F"/>
                </a:solidFill>
                <a:effectLst/>
                <a:latin typeface="-apple-system"/>
              </a:rPr>
              <a:t>是强化学习的一个分支。</a:t>
            </a:r>
            <a:endParaRPr lang="en-US" altLang="zh-CN" sz="2000" b="0" i="0" dirty="0">
              <a:solidFill>
                <a:srgbClr val="191B1F"/>
              </a:solidFill>
              <a:effectLst/>
              <a:latin typeface="-apple-system"/>
            </a:endParaRPr>
          </a:p>
          <a:p>
            <a:pPr>
              <a:lnSpc>
                <a:spcPct val="150000"/>
              </a:lnSpc>
            </a:pPr>
            <a:endParaRPr lang="en-US" altLang="zh-CN" sz="2000" dirty="0">
              <a:latin typeface="+mn-ea"/>
            </a:endParaRPr>
          </a:p>
          <a:p>
            <a:pPr>
              <a:lnSpc>
                <a:spcPct val="150000"/>
              </a:lnSpc>
            </a:pPr>
            <a:r>
              <a:rPr lang="zh-CN" altLang="en-US" sz="2000" dirty="0">
                <a:latin typeface="+mn-ea"/>
              </a:rPr>
              <a:t>② 目的：</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适应各种未知的、在仿真中未能完全模拟的真实条件。解决模拟与真实差异较大问题以提高抓取成功率。</a:t>
            </a:r>
            <a:endParaRPr lang="en-US" altLang="zh-CN" sz="2000" dirty="0">
              <a:latin typeface="+mn-ea"/>
            </a:endParaRPr>
          </a:p>
        </p:txBody>
      </p:sp>
      <p:cxnSp>
        <p:nvCxnSpPr>
          <p:cNvPr id="15" name="直接连接符 14">
            <a:extLst>
              <a:ext uri="{FF2B5EF4-FFF2-40B4-BE49-F238E27FC236}">
                <a16:creationId xmlns:a16="http://schemas.microsoft.com/office/drawing/2014/main" id="{DCD32CE5-D60C-423A-8D24-207F5C3E7F98}"/>
              </a:ext>
            </a:extLst>
          </p:cNvPr>
          <p:cNvCxnSpPr>
            <a:cxnSpLocks/>
          </p:cNvCxnSpPr>
          <p:nvPr/>
        </p:nvCxnSpPr>
        <p:spPr>
          <a:xfrm>
            <a:off x="7016818" y="1002193"/>
            <a:ext cx="0" cy="5861050"/>
          </a:xfrm>
          <a:prstGeom prst="line">
            <a:avLst/>
          </a:prstGeom>
          <a:ln w="38100">
            <a:solidFill>
              <a:srgbClr val="203864"/>
            </a:solidFill>
            <a:prstDash val="dash"/>
          </a:ln>
        </p:spPr>
        <p:style>
          <a:lnRef idx="3">
            <a:schemeClr val="accent5"/>
          </a:lnRef>
          <a:fillRef idx="0">
            <a:schemeClr val="accent5"/>
          </a:fillRef>
          <a:effectRef idx="2">
            <a:schemeClr val="accent5"/>
          </a:effectRef>
          <a:fontRef idx="minor">
            <a:schemeClr val="tx1"/>
          </a:fontRef>
        </p:style>
      </p:cxnSp>
      <p:sp>
        <p:nvSpPr>
          <p:cNvPr id="40" name="文本框 39">
            <a:extLst>
              <a:ext uri="{FF2B5EF4-FFF2-40B4-BE49-F238E27FC236}">
                <a16:creationId xmlns:a16="http://schemas.microsoft.com/office/drawing/2014/main" id="{0D7D2EF5-C486-4557-88E6-F4AC6B386672}"/>
              </a:ext>
            </a:extLst>
          </p:cNvPr>
          <p:cNvSpPr txBox="1"/>
          <p:nvPr/>
        </p:nvSpPr>
        <p:spPr>
          <a:xfrm>
            <a:off x="7147529" y="1121417"/>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ea typeface="微软雅黑" panose="020B0503020204020204" pitchFamily="34" charset="-122"/>
              </a:rPr>
              <a:t>大致分类：</a:t>
            </a:r>
            <a:endParaRPr lang="zh-CN" altLang="en-US" sz="2000" b="1" dirty="0">
              <a:ea typeface="MS UI Gothic" panose="020B0600070205080204" pitchFamily="34" charset="-128"/>
            </a:endParaRPr>
          </a:p>
        </p:txBody>
      </p:sp>
      <p:sp>
        <p:nvSpPr>
          <p:cNvPr id="42" name="文本框 41">
            <a:extLst>
              <a:ext uri="{FF2B5EF4-FFF2-40B4-BE49-F238E27FC236}">
                <a16:creationId xmlns:a16="http://schemas.microsoft.com/office/drawing/2014/main" id="{7EE0E045-36B1-4979-B336-6E5618CE175E}"/>
              </a:ext>
            </a:extLst>
          </p:cNvPr>
          <p:cNvSpPr txBox="1"/>
          <p:nvPr/>
        </p:nvSpPr>
        <p:spPr>
          <a:xfrm>
            <a:off x="7283280" y="1781418"/>
            <a:ext cx="4908720" cy="4192943"/>
          </a:xfrm>
          <a:prstGeom prst="rect">
            <a:avLst/>
          </a:prstGeom>
          <a:noFill/>
        </p:spPr>
        <p:txBody>
          <a:bodyPr wrap="square" rtlCol="0">
            <a:spAutoFit/>
          </a:bodyPr>
          <a:lstStyle/>
          <a:p>
            <a:pPr>
              <a:lnSpc>
                <a:spcPct val="150000"/>
              </a:lnSpc>
            </a:pPr>
            <a:r>
              <a:rPr lang="zh-CN" altLang="en-US" sz="2000" dirty="0">
                <a:latin typeface="+mn-ea"/>
              </a:rPr>
              <a:t>① 领域自适应：</a:t>
            </a:r>
            <a:endParaRPr lang="en-US" altLang="zh-CN" sz="2000" dirty="0">
              <a:latin typeface="+mn-ea"/>
            </a:endParaRPr>
          </a:p>
          <a:p>
            <a:pPr>
              <a:lnSpc>
                <a:spcPct val="150000"/>
              </a:lnSpc>
            </a:pPr>
            <a:r>
              <a:rPr lang="zh-CN" altLang="en-US" sz="2000" dirty="0">
                <a:latin typeface="+mn-ea"/>
              </a:rPr>
              <a:t>     原理：真实模拟环境共同映射</a:t>
            </a:r>
            <a:endParaRPr lang="en-US" altLang="zh-CN" sz="2000" dirty="0">
              <a:latin typeface="+mn-ea"/>
            </a:endParaRPr>
          </a:p>
          <a:p>
            <a:pPr>
              <a:lnSpc>
                <a:spcPct val="150000"/>
              </a:lnSpc>
            </a:pPr>
            <a:r>
              <a:rPr lang="zh-CN" altLang="en-US" sz="2000" dirty="0">
                <a:latin typeface="+mn-ea"/>
              </a:rPr>
              <a:t>     适用：计算机视觉相关问题</a:t>
            </a:r>
            <a:endParaRPr lang="en-US" altLang="zh-CN" sz="2000" dirty="0">
              <a:latin typeface="+mn-ea"/>
            </a:endParaRPr>
          </a:p>
          <a:p>
            <a:pPr>
              <a:lnSpc>
                <a:spcPct val="150000"/>
              </a:lnSpc>
            </a:pPr>
            <a:r>
              <a:rPr lang="zh-CN" altLang="en-US" sz="2000" dirty="0">
                <a:latin typeface="+mn-ea"/>
              </a:rPr>
              <a:t>② 渐进网络：</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原理：</a:t>
            </a:r>
            <a:r>
              <a:rPr lang="en-US" altLang="zh-CN" sz="2000" dirty="0">
                <a:latin typeface="+mn-ea"/>
              </a:rPr>
              <a:t> Progressive Neural Network</a:t>
            </a:r>
          </a:p>
          <a:p>
            <a:pPr>
              <a:lnSpc>
                <a:spcPct val="150000"/>
              </a:lnSpc>
            </a:pPr>
            <a:r>
              <a:rPr lang="zh-CN" altLang="en-US" sz="2000" dirty="0">
                <a:latin typeface="+mn-ea"/>
              </a:rPr>
              <a:t>     适用：逐步过渡从简单任务到复杂任务</a:t>
            </a:r>
            <a:endParaRPr lang="en-US" altLang="zh-CN" sz="2000" dirty="0">
              <a:latin typeface="+mn-ea"/>
            </a:endParaRPr>
          </a:p>
          <a:p>
            <a:pPr>
              <a:lnSpc>
                <a:spcPct val="150000"/>
              </a:lnSpc>
            </a:pPr>
            <a:r>
              <a:rPr lang="zh-CN" altLang="en-US" sz="2000" dirty="0">
                <a:latin typeface="+mn-ea"/>
              </a:rPr>
              <a:t>③ 领域随机化：</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原理：</a:t>
            </a:r>
            <a:r>
              <a:rPr lang="en-US" altLang="zh-CN" sz="2000" dirty="0">
                <a:latin typeface="+mn-ea"/>
              </a:rPr>
              <a:t> </a:t>
            </a:r>
            <a:r>
              <a:rPr lang="zh-CN" altLang="en-US" sz="2000" dirty="0">
                <a:latin typeface="+mn-ea"/>
              </a:rPr>
              <a:t>模拟中物理参数随机化     </a:t>
            </a:r>
            <a:endParaRPr lang="en-US" altLang="zh-CN" sz="2000" dirty="0">
              <a:latin typeface="+mn-ea"/>
            </a:endParaRPr>
          </a:p>
          <a:p>
            <a:pPr>
              <a:lnSpc>
                <a:spcPct val="150000"/>
              </a:lnSpc>
            </a:pPr>
            <a:r>
              <a:rPr lang="zh-CN" altLang="en-US" sz="2000" dirty="0">
                <a:latin typeface="+mn-ea"/>
              </a:rPr>
              <a:t>     适用：机器人避障问题</a:t>
            </a:r>
            <a:endParaRPr lang="en-US" altLang="zh-CN" sz="2000" dirty="0">
              <a:latin typeface="+mn-ea"/>
            </a:endParaRPr>
          </a:p>
        </p:txBody>
      </p:sp>
      <p:sp>
        <p:nvSpPr>
          <p:cNvPr id="2" name="文本框 1">
            <a:extLst>
              <a:ext uri="{FF2B5EF4-FFF2-40B4-BE49-F238E27FC236}">
                <a16:creationId xmlns:a16="http://schemas.microsoft.com/office/drawing/2014/main" id="{F6627577-F3B7-9F2F-7406-564648D4FC39}"/>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17662371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227986" y="-65276"/>
            <a:ext cx="3075534"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仿真系统搭建</a:t>
            </a:r>
            <a:endParaRPr lang="en-US" altLang="zh-CN" sz="3200" b="1" dirty="0">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仿真平台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云端部署 </a:t>
            </a:r>
            <a:r>
              <a:rPr lang="en-US" altLang="zh-CN" sz="2400" b="1" dirty="0">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算法开发</a:t>
            </a:r>
            <a:endParaRPr lang="en-US" altLang="zh-CN" sz="2400" b="1" dirty="0">
              <a:latin typeface="华文中宋" panose="02010600040101010101" pitchFamily="2" charset="-122"/>
              <a:ea typeface="华文中宋" panose="02010600040101010101" pitchFamily="2" charset="-122"/>
              <a:cs typeface="+mn-ea"/>
              <a:sym typeface="+mn-lt"/>
            </a:endParaRPr>
          </a:p>
        </p:txBody>
      </p:sp>
      <p:sp>
        <p:nvSpPr>
          <p:cNvPr id="43" name="矩形: 圆角 42">
            <a:extLst>
              <a:ext uri="{FF2B5EF4-FFF2-40B4-BE49-F238E27FC236}">
                <a16:creationId xmlns:a16="http://schemas.microsoft.com/office/drawing/2014/main" id="{D6392A48-C107-4BF6-8E5C-0053560507B1}"/>
              </a:ext>
            </a:extLst>
          </p:cNvPr>
          <p:cNvSpPr/>
          <p:nvPr/>
        </p:nvSpPr>
        <p:spPr>
          <a:xfrm>
            <a:off x="2709863" y="1822543"/>
            <a:ext cx="2562225" cy="528855"/>
          </a:xfrm>
          <a:prstGeom prst="roundRect">
            <a:avLst>
              <a:gd name="adj" fmla="val 4844"/>
            </a:avLst>
          </a:prstGeom>
          <a:gradFill>
            <a:gsLst>
              <a:gs pos="86000">
                <a:schemeClr val="accent1">
                  <a:lumMod val="40000"/>
                  <a:lumOff val="60000"/>
                  <a:alpha val="17000"/>
                </a:schemeClr>
              </a:gs>
              <a:gs pos="14000">
                <a:schemeClr val="accent1">
                  <a:lumMod val="60000"/>
                  <a:lumOff val="40000"/>
                  <a:alpha val="22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sp>
        <p:nvSpPr>
          <p:cNvPr id="46" name="文本框 45">
            <a:extLst>
              <a:ext uri="{FF2B5EF4-FFF2-40B4-BE49-F238E27FC236}">
                <a16:creationId xmlns:a16="http://schemas.microsoft.com/office/drawing/2014/main" id="{10048080-5772-4B84-B828-A43ACE63CA4F}"/>
              </a:ext>
            </a:extLst>
          </p:cNvPr>
          <p:cNvSpPr txBox="1"/>
          <p:nvPr/>
        </p:nvSpPr>
        <p:spPr>
          <a:xfrm>
            <a:off x="2782333" y="1889733"/>
            <a:ext cx="2391640" cy="461665"/>
          </a:xfrm>
          <a:prstGeom prst="rect">
            <a:avLst/>
          </a:prstGeom>
          <a:noFill/>
        </p:spPr>
        <p:txBody>
          <a:bodyPr wrap="square">
            <a:spAutoFit/>
          </a:bodyPr>
          <a:lstStyle/>
          <a:p>
            <a:pPr marL="0" marR="0" lvl="0" indent="0" algn="ctr" defTabSz="914400" rtl="0" eaLnBrk="1" fontAlgn="auto" latinLnBrk="0" hangingPunct="1">
              <a:spcBef>
                <a:spcPts val="0"/>
              </a:spcBef>
              <a:spcAft>
                <a:spcPts val="0"/>
              </a:spcAft>
              <a:buClr>
                <a:srgbClr val="203864"/>
              </a:buClr>
              <a:buSzPct val="70000"/>
              <a:buFontTx/>
              <a:buNone/>
              <a:tabLst/>
              <a:defRPr/>
            </a:pPr>
            <a:r>
              <a:rPr lang="zh-CN" altLang="en-US" sz="2400" b="1" dirty="0">
                <a:solidFill>
                  <a:prstClr val="black"/>
                </a:solidFill>
                <a:latin typeface="Arial"/>
                <a:ea typeface="微软雅黑"/>
              </a:rPr>
              <a:t>数据标准化</a:t>
            </a:r>
            <a:endParaRPr kumimoji="0" lang="en-US" altLang="zh-CN" sz="2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2" name="文本框 51">
            <a:extLst>
              <a:ext uri="{FF2B5EF4-FFF2-40B4-BE49-F238E27FC236}">
                <a16:creationId xmlns:a16="http://schemas.microsoft.com/office/drawing/2014/main" id="{2AB55DD9-9752-4161-A649-D302180D627F}"/>
              </a:ext>
            </a:extLst>
          </p:cNvPr>
          <p:cNvSpPr txBox="1"/>
          <p:nvPr/>
        </p:nvSpPr>
        <p:spPr>
          <a:xfrm>
            <a:off x="2250120" y="1033934"/>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effectLst/>
                <a:latin typeface="微软雅黑" panose="020B0503020204020204" pitchFamily="34" charset="-122"/>
                <a:ea typeface="微软雅黑" panose="020B0503020204020204" pitchFamily="34" charset="-122"/>
              </a:rPr>
              <a:t>领域自适应（</a:t>
            </a:r>
            <a:r>
              <a:rPr lang="en-US" altLang="zh-CN" sz="2400" b="1" dirty="0">
                <a:solidFill>
                  <a:srgbClr val="000000"/>
                </a:solidFill>
                <a:effectLst/>
                <a:ea typeface="微软雅黑" panose="020B0503020204020204" pitchFamily="34" charset="-122"/>
              </a:rPr>
              <a:t>Domain Adaption</a:t>
            </a:r>
            <a:r>
              <a:rPr lang="zh-CN" altLang="en-US" sz="2400" b="1" dirty="0">
                <a:solidFill>
                  <a:srgbClr val="000000"/>
                </a:solidFill>
                <a:effectLst/>
                <a:latin typeface="微软雅黑" panose="020B0503020204020204" pitchFamily="34" charset="-122"/>
                <a:ea typeface="微软雅黑" panose="020B0503020204020204" pitchFamily="34" charset="-122"/>
              </a:rPr>
              <a:t>）思路：</a:t>
            </a:r>
            <a:endParaRPr lang="zh-CN" altLang="en-US" sz="2400" dirty="0"/>
          </a:p>
        </p:txBody>
      </p:sp>
      <p:sp>
        <p:nvSpPr>
          <p:cNvPr id="2" name="箭头: 下 1">
            <a:extLst>
              <a:ext uri="{FF2B5EF4-FFF2-40B4-BE49-F238E27FC236}">
                <a16:creationId xmlns:a16="http://schemas.microsoft.com/office/drawing/2014/main" id="{FEBE45DD-5E3D-4C65-95D2-1A97924FE39B}"/>
              </a:ext>
            </a:extLst>
          </p:cNvPr>
          <p:cNvSpPr/>
          <p:nvPr/>
        </p:nvSpPr>
        <p:spPr>
          <a:xfrm>
            <a:off x="3801438" y="2486346"/>
            <a:ext cx="236306" cy="28767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B85DAD27-C444-478B-A4C9-0415C45DA1A4}"/>
              </a:ext>
            </a:extLst>
          </p:cNvPr>
          <p:cNvSpPr/>
          <p:nvPr/>
        </p:nvSpPr>
        <p:spPr>
          <a:xfrm>
            <a:off x="2697040" y="2863481"/>
            <a:ext cx="2562225" cy="528855"/>
          </a:xfrm>
          <a:prstGeom prst="roundRect">
            <a:avLst>
              <a:gd name="adj" fmla="val 4844"/>
            </a:avLst>
          </a:prstGeom>
          <a:gradFill>
            <a:gsLst>
              <a:gs pos="86000">
                <a:schemeClr val="accent1">
                  <a:lumMod val="40000"/>
                  <a:lumOff val="60000"/>
                  <a:alpha val="17000"/>
                </a:schemeClr>
              </a:gs>
              <a:gs pos="14000">
                <a:schemeClr val="accent1">
                  <a:lumMod val="60000"/>
                  <a:lumOff val="40000"/>
                  <a:alpha val="22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sp>
        <p:nvSpPr>
          <p:cNvPr id="55" name="文本框 54">
            <a:extLst>
              <a:ext uri="{FF2B5EF4-FFF2-40B4-BE49-F238E27FC236}">
                <a16:creationId xmlns:a16="http://schemas.microsoft.com/office/drawing/2014/main" id="{9C597534-9158-4FE4-9BCC-F983DD29410C}"/>
              </a:ext>
            </a:extLst>
          </p:cNvPr>
          <p:cNvSpPr txBox="1"/>
          <p:nvPr/>
        </p:nvSpPr>
        <p:spPr>
          <a:xfrm>
            <a:off x="2778803" y="2918439"/>
            <a:ext cx="2391640" cy="461665"/>
          </a:xfrm>
          <a:prstGeom prst="rect">
            <a:avLst/>
          </a:prstGeom>
          <a:noFill/>
        </p:spPr>
        <p:txBody>
          <a:bodyPr wrap="square">
            <a:spAutoFit/>
          </a:bodyPr>
          <a:lstStyle/>
          <a:p>
            <a:pPr marL="0" marR="0" lvl="0" indent="0" algn="ctr" defTabSz="914400" rtl="0" eaLnBrk="1" fontAlgn="auto" latinLnBrk="0" hangingPunct="1">
              <a:spcBef>
                <a:spcPts val="0"/>
              </a:spcBef>
              <a:spcAft>
                <a:spcPts val="0"/>
              </a:spcAft>
              <a:buClr>
                <a:srgbClr val="203864"/>
              </a:buClr>
              <a:buSzPct val="70000"/>
              <a:buFontTx/>
              <a:buNone/>
              <a:tabLst/>
              <a:defRPr/>
            </a:pPr>
            <a:r>
              <a:rPr lang="zh-CN" altLang="en-US" sz="2400" b="1" i="0" dirty="0">
                <a:effectLst/>
                <a:latin typeface="Söhne"/>
              </a:rPr>
              <a:t>特征提取和映射</a:t>
            </a:r>
            <a:endParaRPr kumimoji="0" lang="en-US" altLang="zh-CN" sz="2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6" name="文本框 55">
            <a:extLst>
              <a:ext uri="{FF2B5EF4-FFF2-40B4-BE49-F238E27FC236}">
                <a16:creationId xmlns:a16="http://schemas.microsoft.com/office/drawing/2014/main" id="{6FB305F7-8CB4-441C-8FE9-6A1AAA2385CD}"/>
              </a:ext>
            </a:extLst>
          </p:cNvPr>
          <p:cNvSpPr txBox="1"/>
          <p:nvPr/>
        </p:nvSpPr>
        <p:spPr>
          <a:xfrm>
            <a:off x="5608182" y="1800346"/>
            <a:ext cx="8323575" cy="499624"/>
          </a:xfrm>
          <a:prstGeom prst="rect">
            <a:avLst/>
          </a:prstGeom>
          <a:noFill/>
        </p:spPr>
        <p:txBody>
          <a:bodyPr wrap="square" rtlCol="0">
            <a:spAutoFit/>
          </a:bodyPr>
          <a:lstStyle/>
          <a:p>
            <a:pPr>
              <a:lnSpc>
                <a:spcPct val="150000"/>
              </a:lnSpc>
            </a:pPr>
            <a:r>
              <a:rPr lang="zh-CN" altLang="en-US" sz="2000" dirty="0">
                <a:latin typeface="+mn-ea"/>
              </a:rPr>
              <a:t>对图像、传感器数据标准化，降维</a:t>
            </a:r>
            <a:endParaRPr lang="en-US" altLang="zh-CN" sz="2000" dirty="0">
              <a:latin typeface="+mn-ea"/>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C7B0E01-E3B4-45F0-95A1-B56514008E49}"/>
                  </a:ext>
                </a:extLst>
              </p:cNvPr>
              <p:cNvSpPr txBox="1"/>
              <p:nvPr/>
            </p:nvSpPr>
            <p:spPr>
              <a:xfrm>
                <a:off x="9820359" y="2913702"/>
                <a:ext cx="2399016" cy="3474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𝒑</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𝑺</m:t>
                                  </m:r>
                                </m:sub>
                              </m:sSub>
                            </m:e>
                          </m:d>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𝒈</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𝑻</m:t>
                          </m:r>
                        </m:sub>
                      </m:sSub>
                      <m:r>
                        <a:rPr lang="en-US" altLang="zh-CN" sz="2000" b="1" i="1" smtClean="0">
                          <a:latin typeface="Cambria Math" panose="02040503050406030204" pitchFamily="18" charset="0"/>
                        </a:rPr>
                        <m:t>))</m:t>
                      </m:r>
                    </m:oMath>
                  </m:oMathPara>
                </a14:m>
                <a:endParaRPr lang="zh-CN" altLang="en-US" sz="2000" b="1" dirty="0"/>
              </a:p>
            </p:txBody>
          </p:sp>
        </mc:Choice>
        <mc:Fallback xmlns="">
          <p:sp>
            <p:nvSpPr>
              <p:cNvPr id="7" name="文本框 6">
                <a:extLst>
                  <a:ext uri="{FF2B5EF4-FFF2-40B4-BE49-F238E27FC236}">
                    <a16:creationId xmlns:a16="http://schemas.microsoft.com/office/drawing/2014/main" id="{3C7B0E01-E3B4-45F0-95A1-B56514008E49}"/>
                  </a:ext>
                </a:extLst>
              </p:cNvPr>
              <p:cNvSpPr txBox="1">
                <a:spLocks noRot="1" noChangeAspect="1" noMove="1" noResize="1" noEditPoints="1" noAdjustHandles="1" noChangeArrowheads="1" noChangeShapeType="1" noTextEdit="1"/>
              </p:cNvSpPr>
              <p:nvPr/>
            </p:nvSpPr>
            <p:spPr>
              <a:xfrm>
                <a:off x="9820359" y="2913702"/>
                <a:ext cx="2399016" cy="347403"/>
              </a:xfrm>
              <a:prstGeom prst="rect">
                <a:avLst/>
              </a:prstGeom>
              <a:blipFill>
                <a:blip r:embed="rId2"/>
                <a:stretch>
                  <a:fillRect l="-2290" r="-3562" b="-26316"/>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68CF272D-1D87-4CD3-955A-8ED0E12A7810}"/>
              </a:ext>
            </a:extLst>
          </p:cNvPr>
          <p:cNvSpPr txBox="1"/>
          <p:nvPr/>
        </p:nvSpPr>
        <p:spPr>
          <a:xfrm>
            <a:off x="5580807" y="2616331"/>
            <a:ext cx="4450218" cy="961289"/>
          </a:xfrm>
          <a:prstGeom prst="rect">
            <a:avLst/>
          </a:prstGeom>
          <a:noFill/>
        </p:spPr>
        <p:txBody>
          <a:bodyPr wrap="square" rtlCol="0">
            <a:spAutoFit/>
          </a:bodyPr>
          <a:lstStyle/>
          <a:p>
            <a:pPr>
              <a:lnSpc>
                <a:spcPct val="150000"/>
              </a:lnSpc>
            </a:pPr>
            <a:r>
              <a:rPr lang="zh-CN" altLang="en-US" sz="2000" dirty="0">
                <a:latin typeface="+mn-ea"/>
              </a:rPr>
              <a:t>引入一个映射函数，将数据从原始特征空间映射到一个共享的特征空间。</a:t>
            </a:r>
            <a:endParaRPr lang="en-US" altLang="zh-CN" sz="2000" dirty="0">
              <a:latin typeface="+mn-ea"/>
            </a:endParaRPr>
          </a:p>
        </p:txBody>
      </p:sp>
      <p:sp>
        <p:nvSpPr>
          <p:cNvPr id="58" name="箭头: 下 57">
            <a:extLst>
              <a:ext uri="{FF2B5EF4-FFF2-40B4-BE49-F238E27FC236}">
                <a16:creationId xmlns:a16="http://schemas.microsoft.com/office/drawing/2014/main" id="{F3DFB9FA-DF8B-4F5E-BBAD-FF7FC0771C60}"/>
              </a:ext>
            </a:extLst>
          </p:cNvPr>
          <p:cNvSpPr/>
          <p:nvPr/>
        </p:nvSpPr>
        <p:spPr>
          <a:xfrm>
            <a:off x="3801438" y="3536565"/>
            <a:ext cx="236306" cy="28767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23BF3B25-C3E5-44D9-A1C1-853F73B3E904}"/>
              </a:ext>
            </a:extLst>
          </p:cNvPr>
          <p:cNvSpPr txBox="1"/>
          <p:nvPr/>
        </p:nvSpPr>
        <p:spPr>
          <a:xfrm>
            <a:off x="2709862" y="3993725"/>
            <a:ext cx="2391640" cy="461665"/>
          </a:xfrm>
          <a:prstGeom prst="rect">
            <a:avLst/>
          </a:prstGeom>
          <a:noFill/>
        </p:spPr>
        <p:txBody>
          <a:bodyPr wrap="square">
            <a:spAutoFit/>
          </a:bodyPr>
          <a:lstStyle/>
          <a:p>
            <a:pPr marL="0" marR="0" lvl="0" indent="0" algn="ctr" defTabSz="914400" rtl="0" eaLnBrk="1" fontAlgn="auto" latinLnBrk="0" hangingPunct="1">
              <a:spcBef>
                <a:spcPts val="0"/>
              </a:spcBef>
              <a:spcAft>
                <a:spcPts val="0"/>
              </a:spcAft>
              <a:buClr>
                <a:srgbClr val="203864"/>
              </a:buClr>
              <a:buSzPct val="70000"/>
              <a:buFontTx/>
              <a:buNone/>
              <a:tabLst/>
              <a:defRPr/>
            </a:pPr>
            <a:r>
              <a:rPr lang="zh-CN" altLang="en-US" sz="2400" b="1" i="0" dirty="0">
                <a:effectLst/>
                <a:latin typeface="Söhne"/>
              </a:rPr>
              <a:t>领域分类器</a:t>
            </a:r>
            <a:endParaRPr kumimoji="0" lang="en-US" altLang="zh-CN" sz="2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0" name="矩形: 圆角 59">
            <a:extLst>
              <a:ext uri="{FF2B5EF4-FFF2-40B4-BE49-F238E27FC236}">
                <a16:creationId xmlns:a16="http://schemas.microsoft.com/office/drawing/2014/main" id="{E12829DA-9590-4165-973B-231C5CDC80AE}"/>
              </a:ext>
            </a:extLst>
          </p:cNvPr>
          <p:cNvSpPr/>
          <p:nvPr/>
        </p:nvSpPr>
        <p:spPr>
          <a:xfrm>
            <a:off x="2693510" y="3924886"/>
            <a:ext cx="2562225" cy="528855"/>
          </a:xfrm>
          <a:prstGeom prst="roundRect">
            <a:avLst>
              <a:gd name="adj" fmla="val 4844"/>
            </a:avLst>
          </a:prstGeom>
          <a:gradFill>
            <a:gsLst>
              <a:gs pos="86000">
                <a:schemeClr val="accent1">
                  <a:lumMod val="40000"/>
                  <a:lumOff val="60000"/>
                  <a:alpha val="17000"/>
                </a:schemeClr>
              </a:gs>
              <a:gs pos="14000">
                <a:schemeClr val="accent1">
                  <a:lumMod val="60000"/>
                  <a:lumOff val="40000"/>
                  <a:alpha val="22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HarmonyOS Sans SC"/>
              <a:cs typeface="+mn-cs"/>
            </a:endParaRPr>
          </a:p>
        </p:txBody>
      </p:sp>
      <p:sp>
        <p:nvSpPr>
          <p:cNvPr id="61" name="文本框 60">
            <a:extLst>
              <a:ext uri="{FF2B5EF4-FFF2-40B4-BE49-F238E27FC236}">
                <a16:creationId xmlns:a16="http://schemas.microsoft.com/office/drawing/2014/main" id="{ACBFF915-FB47-45A6-A247-9856DFB116DA}"/>
              </a:ext>
            </a:extLst>
          </p:cNvPr>
          <p:cNvSpPr txBox="1"/>
          <p:nvPr/>
        </p:nvSpPr>
        <p:spPr>
          <a:xfrm>
            <a:off x="5580807" y="3824241"/>
            <a:ext cx="4450218" cy="961289"/>
          </a:xfrm>
          <a:prstGeom prst="rect">
            <a:avLst/>
          </a:prstGeom>
          <a:noFill/>
        </p:spPr>
        <p:txBody>
          <a:bodyPr wrap="square" rtlCol="0">
            <a:spAutoFit/>
          </a:bodyPr>
          <a:lstStyle/>
          <a:p>
            <a:pPr>
              <a:lnSpc>
                <a:spcPct val="150000"/>
              </a:lnSpc>
            </a:pPr>
            <a:r>
              <a:rPr lang="zh-CN" altLang="en-US" sz="2000" dirty="0">
                <a:latin typeface="+mn-ea"/>
              </a:rPr>
              <a:t>通过对抗训练，学习生成在共享特征空间中不可区分领域的表示。</a:t>
            </a:r>
            <a:endParaRPr lang="en-US" altLang="zh-CN" sz="2000" dirty="0">
              <a:latin typeface="+mn-ea"/>
            </a:endParaRPr>
          </a:p>
        </p:txBody>
      </p:sp>
      <p:sp>
        <p:nvSpPr>
          <p:cNvPr id="70" name="矩形: 圆角 69">
            <a:extLst>
              <a:ext uri="{FF2B5EF4-FFF2-40B4-BE49-F238E27FC236}">
                <a16:creationId xmlns:a16="http://schemas.microsoft.com/office/drawing/2014/main" id="{903AFC26-DC50-4EAA-8B9F-3F0533B5895B}"/>
              </a:ext>
            </a:extLst>
          </p:cNvPr>
          <p:cNvSpPr/>
          <p:nvPr/>
        </p:nvSpPr>
        <p:spPr>
          <a:xfrm>
            <a:off x="2693510" y="5057446"/>
            <a:ext cx="2562225" cy="528855"/>
          </a:xfrm>
          <a:prstGeom prst="roundRect">
            <a:avLst>
              <a:gd name="adj" fmla="val 4844"/>
            </a:avLst>
          </a:prstGeom>
          <a:gradFill>
            <a:gsLst>
              <a:gs pos="86000">
                <a:schemeClr val="accent1">
                  <a:lumMod val="40000"/>
                  <a:lumOff val="60000"/>
                  <a:alpha val="17000"/>
                </a:schemeClr>
              </a:gs>
              <a:gs pos="14000">
                <a:schemeClr val="accent1">
                  <a:lumMod val="60000"/>
                  <a:lumOff val="40000"/>
                  <a:alpha val="22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HarmonyOS Sans SC"/>
              <a:cs typeface="+mn-cs"/>
            </a:endParaRPr>
          </a:p>
        </p:txBody>
      </p:sp>
      <p:sp>
        <p:nvSpPr>
          <p:cNvPr id="71" name="文本框 70">
            <a:extLst>
              <a:ext uri="{FF2B5EF4-FFF2-40B4-BE49-F238E27FC236}">
                <a16:creationId xmlns:a16="http://schemas.microsoft.com/office/drawing/2014/main" id="{F5E2FD13-D85F-4558-B3A2-0C1948618B69}"/>
              </a:ext>
            </a:extLst>
          </p:cNvPr>
          <p:cNvSpPr txBox="1"/>
          <p:nvPr/>
        </p:nvSpPr>
        <p:spPr>
          <a:xfrm>
            <a:off x="2682949" y="5091042"/>
            <a:ext cx="2391640" cy="461665"/>
          </a:xfrm>
          <a:prstGeom prst="rect">
            <a:avLst/>
          </a:prstGeom>
          <a:noFill/>
        </p:spPr>
        <p:txBody>
          <a:bodyPr wrap="square">
            <a:spAutoFit/>
          </a:bodyPr>
          <a:lstStyle/>
          <a:p>
            <a:pPr marL="0" marR="0" lvl="0" indent="0" algn="ctr" defTabSz="914400" rtl="0" eaLnBrk="1" fontAlgn="auto" latinLnBrk="0" hangingPunct="1">
              <a:spcBef>
                <a:spcPts val="0"/>
              </a:spcBef>
              <a:spcAft>
                <a:spcPts val="0"/>
              </a:spcAft>
              <a:buClr>
                <a:srgbClr val="203864"/>
              </a:buClr>
              <a:buSzPct val="70000"/>
              <a:buFontTx/>
              <a:buNone/>
              <a:tabLst/>
              <a:defRPr/>
            </a:pPr>
            <a:r>
              <a:rPr kumimoji="0" lang="zh-CN" altLang="en-US" sz="2400" b="1" u="none" strike="noStrike" kern="1200" cap="none" spc="0" normalizeH="0" baseline="0" noProof="0" dirty="0">
                <a:ln>
                  <a:noFill/>
                </a:ln>
                <a:solidFill>
                  <a:prstClr val="black"/>
                </a:solidFill>
                <a:uLnTx/>
                <a:uFillTx/>
                <a:latin typeface="Söhne"/>
                <a:ea typeface="微软雅黑"/>
                <a:cs typeface="+mn-cs"/>
              </a:rPr>
              <a:t>深度特征对齐</a:t>
            </a:r>
            <a:endParaRPr kumimoji="0" lang="en-US" altLang="zh-CN" sz="2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2" name="箭头: 下 71">
            <a:extLst>
              <a:ext uri="{FF2B5EF4-FFF2-40B4-BE49-F238E27FC236}">
                <a16:creationId xmlns:a16="http://schemas.microsoft.com/office/drawing/2014/main" id="{FCE482DD-3962-498E-BB82-9C8AD3C0B6F7}"/>
              </a:ext>
            </a:extLst>
          </p:cNvPr>
          <p:cNvSpPr/>
          <p:nvPr/>
        </p:nvSpPr>
        <p:spPr>
          <a:xfrm>
            <a:off x="3787529" y="4655613"/>
            <a:ext cx="236306" cy="28767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5424010D-159E-447A-B75A-41107CAB2E2D}"/>
              </a:ext>
            </a:extLst>
          </p:cNvPr>
          <p:cNvSpPr txBox="1"/>
          <p:nvPr/>
        </p:nvSpPr>
        <p:spPr>
          <a:xfrm>
            <a:off x="5564453" y="4957180"/>
            <a:ext cx="4450218" cy="961289"/>
          </a:xfrm>
          <a:prstGeom prst="rect">
            <a:avLst/>
          </a:prstGeom>
          <a:noFill/>
        </p:spPr>
        <p:txBody>
          <a:bodyPr wrap="square" rtlCol="0">
            <a:spAutoFit/>
          </a:bodyPr>
          <a:lstStyle/>
          <a:p>
            <a:pPr>
              <a:lnSpc>
                <a:spcPct val="150000"/>
              </a:lnSpc>
            </a:pPr>
            <a:r>
              <a:rPr lang="zh-CN" altLang="en-US" sz="2000" dirty="0">
                <a:latin typeface="+mn-ea"/>
              </a:rPr>
              <a:t>确保共享特征空间中的深度特征在模拟和真实环境中对齐。</a:t>
            </a:r>
            <a:endParaRPr lang="en-US" altLang="zh-CN" sz="2000" dirty="0">
              <a:latin typeface="+mn-ea"/>
            </a:endParaRPr>
          </a:p>
        </p:txBody>
      </p:sp>
      <p:sp>
        <p:nvSpPr>
          <p:cNvPr id="75" name="箭头: 下 74">
            <a:extLst>
              <a:ext uri="{FF2B5EF4-FFF2-40B4-BE49-F238E27FC236}">
                <a16:creationId xmlns:a16="http://schemas.microsoft.com/office/drawing/2014/main" id="{FFC727CB-C44D-4EE2-96D0-CA9B80906F28}"/>
              </a:ext>
            </a:extLst>
          </p:cNvPr>
          <p:cNvSpPr/>
          <p:nvPr/>
        </p:nvSpPr>
        <p:spPr>
          <a:xfrm>
            <a:off x="3801438" y="5794052"/>
            <a:ext cx="236306" cy="28767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4611EBD8-DC11-4A48-8655-42D75FB0A986}"/>
              </a:ext>
            </a:extLst>
          </p:cNvPr>
          <p:cNvSpPr txBox="1"/>
          <p:nvPr/>
        </p:nvSpPr>
        <p:spPr>
          <a:xfrm>
            <a:off x="2723771" y="6152447"/>
            <a:ext cx="2391640" cy="461665"/>
          </a:xfrm>
          <a:prstGeom prst="rect">
            <a:avLst/>
          </a:prstGeom>
          <a:noFill/>
        </p:spPr>
        <p:txBody>
          <a:bodyPr wrap="square">
            <a:spAutoFit/>
          </a:bodyPr>
          <a:lstStyle/>
          <a:p>
            <a:pPr marL="0" marR="0" lvl="0" indent="0" algn="ctr" defTabSz="914400" rtl="0" eaLnBrk="1" fontAlgn="auto" latinLnBrk="0" hangingPunct="1">
              <a:spcBef>
                <a:spcPts val="0"/>
              </a:spcBef>
              <a:spcAft>
                <a:spcPts val="0"/>
              </a:spcAft>
              <a:buClr>
                <a:srgbClr val="203864"/>
              </a:buClr>
              <a:buSzPct val="70000"/>
              <a:buFontTx/>
              <a:buNone/>
              <a:tabLst/>
              <a:defRPr/>
            </a:pPr>
            <a:r>
              <a:rPr kumimoji="0" lang="zh-CN" altLang="en-US" sz="2400" b="1" u="none" strike="noStrike" kern="1200" cap="none" spc="0" normalizeH="0" baseline="0" noProof="0" dirty="0">
                <a:ln>
                  <a:noFill/>
                </a:ln>
                <a:solidFill>
                  <a:prstClr val="black"/>
                </a:solidFill>
                <a:uLnTx/>
                <a:uFillTx/>
                <a:latin typeface="Söhne"/>
                <a:ea typeface="微软雅黑"/>
                <a:cs typeface="+mn-cs"/>
              </a:rPr>
              <a:t>实验优化</a:t>
            </a:r>
            <a:endParaRPr kumimoji="0" lang="en-US" altLang="zh-CN" sz="2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7" name="矩形: 圆角 76">
            <a:extLst>
              <a:ext uri="{FF2B5EF4-FFF2-40B4-BE49-F238E27FC236}">
                <a16:creationId xmlns:a16="http://schemas.microsoft.com/office/drawing/2014/main" id="{D94A8A91-9A0A-45A2-894C-66B2B3330F14}"/>
              </a:ext>
            </a:extLst>
          </p:cNvPr>
          <p:cNvSpPr/>
          <p:nvPr/>
        </p:nvSpPr>
        <p:spPr>
          <a:xfrm>
            <a:off x="2709863" y="6071222"/>
            <a:ext cx="2562225" cy="528855"/>
          </a:xfrm>
          <a:prstGeom prst="roundRect">
            <a:avLst>
              <a:gd name="adj" fmla="val 4844"/>
            </a:avLst>
          </a:prstGeom>
          <a:gradFill>
            <a:gsLst>
              <a:gs pos="86000">
                <a:schemeClr val="accent1">
                  <a:lumMod val="40000"/>
                  <a:lumOff val="60000"/>
                  <a:alpha val="17000"/>
                </a:schemeClr>
              </a:gs>
              <a:gs pos="14000">
                <a:schemeClr val="accent1">
                  <a:lumMod val="60000"/>
                  <a:lumOff val="40000"/>
                  <a:alpha val="22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HarmonyOS Sans SC"/>
              <a:cs typeface="+mn-cs"/>
            </a:endParaRPr>
          </a:p>
        </p:txBody>
      </p:sp>
      <p:sp>
        <p:nvSpPr>
          <p:cNvPr id="3" name="文本框 2">
            <a:extLst>
              <a:ext uri="{FF2B5EF4-FFF2-40B4-BE49-F238E27FC236}">
                <a16:creationId xmlns:a16="http://schemas.microsoft.com/office/drawing/2014/main" id="{471D7A49-DC3F-0B9D-9BE5-0F4916DB664A}"/>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34645468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227986" y="-65276"/>
            <a:ext cx="3075534"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仿真系统搭建</a:t>
            </a:r>
            <a:endParaRPr lang="en-US" altLang="zh-CN" sz="3200" b="1" dirty="0">
              <a:latin typeface="华文中宋" panose="02010600040101010101" pitchFamily="2" charset="-122"/>
              <a:ea typeface="华文中宋" panose="02010600040101010101" pitchFamily="2" charset="-122"/>
              <a:cs typeface="+mn-ea"/>
              <a:sym typeface="+mn-lt"/>
            </a:endParaRPr>
          </a:p>
        </p:txBody>
      </p:sp>
      <p:sp>
        <p:nvSpPr>
          <p:cNvPr id="10" name="文本框 9">
            <a:extLst>
              <a:ext uri="{FF2B5EF4-FFF2-40B4-BE49-F238E27FC236}">
                <a16:creationId xmlns:a16="http://schemas.microsoft.com/office/drawing/2014/main" id="{3CD9AD11-82E4-4636-9ECB-2CFEA919E56A}"/>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仿真平台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云端部署 </a:t>
            </a:r>
            <a:r>
              <a:rPr lang="en-US" altLang="zh-CN" sz="2400" b="1" dirty="0">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算法开发</a:t>
            </a:r>
            <a:endParaRPr lang="en-US" altLang="zh-CN" sz="2400" b="1" dirty="0">
              <a:latin typeface="华文中宋" panose="02010600040101010101" pitchFamily="2" charset="-122"/>
              <a:ea typeface="华文中宋" panose="02010600040101010101" pitchFamily="2" charset="-122"/>
              <a:cs typeface="+mn-ea"/>
              <a:sym typeface="+mn-lt"/>
            </a:endParaRPr>
          </a:p>
        </p:txBody>
      </p:sp>
      <p:sp>
        <p:nvSpPr>
          <p:cNvPr id="48" name="文本框 47">
            <a:extLst>
              <a:ext uri="{FF2B5EF4-FFF2-40B4-BE49-F238E27FC236}">
                <a16:creationId xmlns:a16="http://schemas.microsoft.com/office/drawing/2014/main" id="{DFBA547E-2FCC-40CB-8785-76FC3C678A82}"/>
              </a:ext>
            </a:extLst>
          </p:cNvPr>
          <p:cNvSpPr txBox="1"/>
          <p:nvPr/>
        </p:nvSpPr>
        <p:spPr>
          <a:xfrm>
            <a:off x="7135917" y="1002193"/>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effectLst/>
                <a:latin typeface="微软雅黑" panose="020B0503020204020204" pitchFamily="34" charset="-122"/>
                <a:ea typeface="微软雅黑" panose="020B0503020204020204" pitchFamily="34" charset="-122"/>
              </a:rPr>
              <a:t>对抗训练：</a:t>
            </a:r>
            <a:endParaRPr lang="zh-CN" altLang="en-US" sz="2400" dirty="0"/>
          </a:p>
        </p:txBody>
      </p:sp>
      <p:cxnSp>
        <p:nvCxnSpPr>
          <p:cNvPr id="15" name="直接连接符 14">
            <a:extLst>
              <a:ext uri="{FF2B5EF4-FFF2-40B4-BE49-F238E27FC236}">
                <a16:creationId xmlns:a16="http://schemas.microsoft.com/office/drawing/2014/main" id="{DCD32CE5-D60C-423A-8D24-207F5C3E7F98}"/>
              </a:ext>
            </a:extLst>
          </p:cNvPr>
          <p:cNvCxnSpPr>
            <a:cxnSpLocks/>
          </p:cNvCxnSpPr>
          <p:nvPr/>
        </p:nvCxnSpPr>
        <p:spPr>
          <a:xfrm>
            <a:off x="7016818" y="1002193"/>
            <a:ext cx="0" cy="5861050"/>
          </a:xfrm>
          <a:prstGeom prst="line">
            <a:avLst/>
          </a:prstGeom>
          <a:ln w="38100">
            <a:solidFill>
              <a:srgbClr val="203864"/>
            </a:solidFill>
            <a:prstDash val="dash"/>
          </a:ln>
        </p:spPr>
        <p:style>
          <a:lnRef idx="3">
            <a:schemeClr val="accent5"/>
          </a:lnRef>
          <a:fillRef idx="0">
            <a:schemeClr val="accent5"/>
          </a:fillRef>
          <a:effectRef idx="2">
            <a:schemeClr val="accent5"/>
          </a:effectRef>
          <a:fontRef idx="minor">
            <a:schemeClr val="tx1"/>
          </a:fontRef>
        </p:style>
      </p:cxnSp>
      <p:sp>
        <p:nvSpPr>
          <p:cNvPr id="16" name="文本框 15">
            <a:extLst>
              <a:ext uri="{FF2B5EF4-FFF2-40B4-BE49-F238E27FC236}">
                <a16:creationId xmlns:a16="http://schemas.microsoft.com/office/drawing/2014/main" id="{80D68277-0C2B-4B8E-896E-AA7EF6C74CE8}"/>
              </a:ext>
            </a:extLst>
          </p:cNvPr>
          <p:cNvSpPr txBox="1"/>
          <p:nvPr/>
        </p:nvSpPr>
        <p:spPr>
          <a:xfrm>
            <a:off x="7365504" y="1628256"/>
            <a:ext cx="4287844" cy="1884618"/>
          </a:xfrm>
          <a:prstGeom prst="rect">
            <a:avLst/>
          </a:prstGeom>
          <a:noFill/>
        </p:spPr>
        <p:txBody>
          <a:bodyPr wrap="square" rtlCol="0">
            <a:spAutoFit/>
          </a:bodyPr>
          <a:lstStyle/>
          <a:p>
            <a:pPr>
              <a:lnSpc>
                <a:spcPct val="150000"/>
              </a:lnSpc>
            </a:pPr>
            <a:r>
              <a:rPr lang="zh-CN" altLang="en-US" sz="2000" dirty="0">
                <a:latin typeface="+mn-ea"/>
              </a:rPr>
              <a:t>引入对抗性训练，提高模型泛化能力。同时生成更多逼真数据，以增加模型在仿真中的训练数据量，提高模型的鲁棒性。</a:t>
            </a:r>
            <a:endParaRPr lang="en-US" altLang="zh-CN" sz="2000" dirty="0">
              <a:latin typeface="+mn-ea"/>
            </a:endParaRPr>
          </a:p>
        </p:txBody>
      </p:sp>
      <p:pic>
        <p:nvPicPr>
          <p:cNvPr id="9" name="图片 8">
            <a:extLst>
              <a:ext uri="{FF2B5EF4-FFF2-40B4-BE49-F238E27FC236}">
                <a16:creationId xmlns:a16="http://schemas.microsoft.com/office/drawing/2014/main" id="{C530F487-5504-484D-88A3-6EB03236A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7551" y="5089071"/>
            <a:ext cx="3612930" cy="1203061"/>
          </a:xfrm>
          <a:prstGeom prst="rect">
            <a:avLst/>
          </a:prstGeom>
        </p:spPr>
      </p:pic>
      <p:sp>
        <p:nvSpPr>
          <p:cNvPr id="27" name="立方体 26">
            <a:extLst>
              <a:ext uri="{FF2B5EF4-FFF2-40B4-BE49-F238E27FC236}">
                <a16:creationId xmlns:a16="http://schemas.microsoft.com/office/drawing/2014/main" id="{06B41D86-6130-49AF-9D08-D88FA97143E0}"/>
              </a:ext>
            </a:extLst>
          </p:cNvPr>
          <p:cNvSpPr/>
          <p:nvPr/>
        </p:nvSpPr>
        <p:spPr>
          <a:xfrm>
            <a:off x="7251971" y="4204603"/>
            <a:ext cx="880739" cy="255411"/>
          </a:xfrm>
          <a:prstGeom prst="cube">
            <a:avLst/>
          </a:prstGeom>
          <a:solidFill>
            <a:schemeClr val="accent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Noise </a:t>
            </a:r>
            <a:endParaRPr lang="zh-CN" altLang="en-US" sz="1200" b="1" dirty="0">
              <a:latin typeface="Arial" panose="020B0604020202020204" pitchFamily="34" charset="0"/>
              <a:cs typeface="Arial" panose="020B0604020202020204" pitchFamily="34" charset="0"/>
            </a:endParaRPr>
          </a:p>
        </p:txBody>
      </p:sp>
      <p:sp>
        <p:nvSpPr>
          <p:cNvPr id="28" name="立方体 27">
            <a:extLst>
              <a:ext uri="{FF2B5EF4-FFF2-40B4-BE49-F238E27FC236}">
                <a16:creationId xmlns:a16="http://schemas.microsoft.com/office/drawing/2014/main" id="{2F39B884-4074-4FFF-ABA8-7AFA97D71AC9}"/>
              </a:ext>
            </a:extLst>
          </p:cNvPr>
          <p:cNvSpPr/>
          <p:nvPr/>
        </p:nvSpPr>
        <p:spPr>
          <a:xfrm>
            <a:off x="8387741" y="3864288"/>
            <a:ext cx="454256" cy="1018467"/>
          </a:xfrm>
          <a:prstGeom prst="cube">
            <a:avLst/>
          </a:prstGeom>
          <a:solidFill>
            <a:srgbClr val="C8F1B9"/>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altLang="zh-CN" sz="1100" b="1" dirty="0">
                <a:solidFill>
                  <a:srgbClr val="000000"/>
                </a:solidFill>
                <a:latin typeface="Arial" panose="020B0604020202020204" pitchFamily="34" charset="0"/>
                <a:cs typeface="Arial" panose="020B0604020202020204" pitchFamily="34" charset="0"/>
              </a:rPr>
              <a:t>Generator</a:t>
            </a:r>
            <a:endParaRPr lang="zh-CN" altLang="en-US" sz="1100" b="1" dirty="0">
              <a:solidFill>
                <a:srgbClr val="000000"/>
              </a:solidFill>
              <a:latin typeface="Arial" panose="020B0604020202020204" pitchFamily="34" charset="0"/>
              <a:cs typeface="Arial" panose="020B0604020202020204" pitchFamily="34" charset="0"/>
            </a:endParaRPr>
          </a:p>
        </p:txBody>
      </p:sp>
      <p:sp>
        <p:nvSpPr>
          <p:cNvPr id="29" name="立方体 28">
            <a:extLst>
              <a:ext uri="{FF2B5EF4-FFF2-40B4-BE49-F238E27FC236}">
                <a16:creationId xmlns:a16="http://schemas.microsoft.com/office/drawing/2014/main" id="{3D42E4E4-48FD-401D-8C14-FD96E6C3E9E1}"/>
              </a:ext>
            </a:extLst>
          </p:cNvPr>
          <p:cNvSpPr/>
          <p:nvPr/>
        </p:nvSpPr>
        <p:spPr>
          <a:xfrm>
            <a:off x="9132449" y="4142962"/>
            <a:ext cx="643570" cy="429370"/>
          </a:xfrm>
          <a:prstGeom prst="cube">
            <a:avLst>
              <a:gd name="adj" fmla="val 9522"/>
            </a:avLst>
          </a:prstGeom>
          <a:solidFill>
            <a:schemeClr val="accent5">
              <a:lumMod val="40000"/>
              <a:lumOff val="60000"/>
            </a:schemeClr>
          </a:solidFill>
          <a:scene3d>
            <a:camera prst="orthographicFront"/>
            <a:lightRig rig="threePt" dir="t"/>
          </a:scene3d>
          <a:sp3d prstMaterial="legacyWirefram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rgbClr val="000000"/>
                </a:solidFill>
                <a:latin typeface="Arial" panose="020B0604020202020204" pitchFamily="34" charset="0"/>
                <a:cs typeface="Arial" panose="020B0604020202020204" pitchFamily="34" charset="0"/>
              </a:rPr>
              <a:t>Fake</a:t>
            </a:r>
            <a:endParaRPr lang="zh-CN" altLang="en-US" sz="1600" b="1" dirty="0">
              <a:solidFill>
                <a:srgbClr val="000000"/>
              </a:solidFill>
              <a:latin typeface="Arial" panose="020B0604020202020204" pitchFamily="34" charset="0"/>
              <a:cs typeface="Arial" panose="020B0604020202020204" pitchFamily="34" charset="0"/>
            </a:endParaRPr>
          </a:p>
        </p:txBody>
      </p:sp>
      <p:sp>
        <p:nvSpPr>
          <p:cNvPr id="30" name="立方体 29">
            <a:extLst>
              <a:ext uri="{FF2B5EF4-FFF2-40B4-BE49-F238E27FC236}">
                <a16:creationId xmlns:a16="http://schemas.microsoft.com/office/drawing/2014/main" id="{05E1E9B9-05A2-4187-B0A6-BD9A0CB9EA0F}"/>
              </a:ext>
            </a:extLst>
          </p:cNvPr>
          <p:cNvSpPr/>
          <p:nvPr/>
        </p:nvSpPr>
        <p:spPr>
          <a:xfrm>
            <a:off x="9141587" y="3549072"/>
            <a:ext cx="643570" cy="429370"/>
          </a:xfrm>
          <a:prstGeom prst="cube">
            <a:avLst>
              <a:gd name="adj" fmla="val 9522"/>
            </a:avLst>
          </a:prstGeom>
          <a:solidFill>
            <a:schemeClr val="accent5">
              <a:lumMod val="40000"/>
              <a:lumOff val="60000"/>
            </a:schemeClr>
          </a:solidFill>
          <a:scene3d>
            <a:camera prst="orthographicFront"/>
            <a:lightRig rig="threePt" dir="t"/>
          </a:scene3d>
          <a:sp3d prstMaterial="legacyWirefram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rgbClr val="000000"/>
                </a:solidFill>
                <a:latin typeface="Arial" panose="020B0604020202020204" pitchFamily="34" charset="0"/>
                <a:cs typeface="Arial" panose="020B0604020202020204" pitchFamily="34" charset="0"/>
              </a:rPr>
              <a:t>Real</a:t>
            </a:r>
            <a:endParaRPr lang="zh-CN" altLang="en-US" sz="1600" b="1" dirty="0">
              <a:solidFill>
                <a:srgbClr val="000000"/>
              </a:solidFill>
              <a:latin typeface="Arial" panose="020B0604020202020204" pitchFamily="34" charset="0"/>
              <a:cs typeface="Arial" panose="020B0604020202020204" pitchFamily="34" charset="0"/>
            </a:endParaRPr>
          </a:p>
        </p:txBody>
      </p:sp>
      <p:sp>
        <p:nvSpPr>
          <p:cNvPr id="31" name="立方体 30">
            <a:extLst>
              <a:ext uri="{FF2B5EF4-FFF2-40B4-BE49-F238E27FC236}">
                <a16:creationId xmlns:a16="http://schemas.microsoft.com/office/drawing/2014/main" id="{E85F1981-9889-4555-AFD0-07203CEC57CF}"/>
              </a:ext>
            </a:extLst>
          </p:cNvPr>
          <p:cNvSpPr/>
          <p:nvPr/>
        </p:nvSpPr>
        <p:spPr>
          <a:xfrm>
            <a:off x="10139743" y="3205534"/>
            <a:ext cx="454249" cy="1808313"/>
          </a:xfrm>
          <a:prstGeom prst="cube">
            <a:avLst/>
          </a:prstGeom>
          <a:solidFill>
            <a:srgbClr val="F3E1B3"/>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altLang="zh-CN" sz="1400" b="1" dirty="0">
                <a:solidFill>
                  <a:srgbClr val="000000"/>
                </a:solidFill>
                <a:latin typeface="Arial" panose="020B0604020202020204" pitchFamily="34" charset="0"/>
                <a:cs typeface="Arial" panose="020B0604020202020204" pitchFamily="34" charset="0"/>
              </a:rPr>
              <a:t>Discriminator</a:t>
            </a:r>
            <a:endParaRPr lang="zh-CN" altLang="en-US" sz="1400" b="1" dirty="0">
              <a:solidFill>
                <a:srgbClr val="000000"/>
              </a:solidFill>
              <a:latin typeface="Arial" panose="020B0604020202020204" pitchFamily="34" charset="0"/>
              <a:cs typeface="Arial" panose="020B0604020202020204" pitchFamily="34" charset="0"/>
            </a:endParaRPr>
          </a:p>
        </p:txBody>
      </p:sp>
      <p:sp>
        <p:nvSpPr>
          <p:cNvPr id="39" name="文本框 38">
            <a:extLst>
              <a:ext uri="{FF2B5EF4-FFF2-40B4-BE49-F238E27FC236}">
                <a16:creationId xmlns:a16="http://schemas.microsoft.com/office/drawing/2014/main" id="{1A1C6CB1-580C-4C96-8C68-5C17EE59A41C}"/>
              </a:ext>
            </a:extLst>
          </p:cNvPr>
          <p:cNvSpPr txBox="1"/>
          <p:nvPr/>
        </p:nvSpPr>
        <p:spPr>
          <a:xfrm>
            <a:off x="10775855" y="3961859"/>
            <a:ext cx="1312246" cy="307777"/>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Real / Fake</a:t>
            </a:r>
            <a:endParaRPr lang="zh-CN" altLang="en-US" sz="1400" b="1" dirty="0">
              <a:latin typeface="Arial" panose="020B0604020202020204" pitchFamily="34" charset="0"/>
              <a:cs typeface="Arial" panose="020B0604020202020204" pitchFamily="34" charset="0"/>
            </a:endParaRPr>
          </a:p>
        </p:txBody>
      </p:sp>
      <p:cxnSp>
        <p:nvCxnSpPr>
          <p:cNvPr id="41" name="直接箭头连接符 40">
            <a:extLst>
              <a:ext uri="{FF2B5EF4-FFF2-40B4-BE49-F238E27FC236}">
                <a16:creationId xmlns:a16="http://schemas.microsoft.com/office/drawing/2014/main" id="{F9F2F756-C856-4CCE-B193-457754868552}"/>
              </a:ext>
            </a:extLst>
          </p:cNvPr>
          <p:cNvCxnSpPr>
            <a:cxnSpLocks/>
          </p:cNvCxnSpPr>
          <p:nvPr/>
        </p:nvCxnSpPr>
        <p:spPr>
          <a:xfrm>
            <a:off x="8089620" y="4332308"/>
            <a:ext cx="29812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E11661A-BE38-4A03-9E45-4153FA0F8E6B}"/>
              </a:ext>
            </a:extLst>
          </p:cNvPr>
          <p:cNvCxnSpPr>
            <a:cxnSpLocks/>
          </p:cNvCxnSpPr>
          <p:nvPr/>
        </p:nvCxnSpPr>
        <p:spPr>
          <a:xfrm>
            <a:off x="8798907" y="4332308"/>
            <a:ext cx="29812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EA203CF-8FC5-43A1-A1F6-4C849BA8FAC3}"/>
              </a:ext>
            </a:extLst>
          </p:cNvPr>
          <p:cNvCxnSpPr>
            <a:cxnSpLocks/>
          </p:cNvCxnSpPr>
          <p:nvPr/>
        </p:nvCxnSpPr>
        <p:spPr>
          <a:xfrm>
            <a:off x="9776019" y="4332308"/>
            <a:ext cx="29812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7150AEA0-7B69-4879-92A4-2738985AA568}"/>
              </a:ext>
            </a:extLst>
          </p:cNvPr>
          <p:cNvCxnSpPr>
            <a:cxnSpLocks/>
          </p:cNvCxnSpPr>
          <p:nvPr/>
        </p:nvCxnSpPr>
        <p:spPr>
          <a:xfrm>
            <a:off x="9776019" y="3737185"/>
            <a:ext cx="29812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C15FEFD5-552E-4159-9731-F3AF8ACEA5E1}"/>
              </a:ext>
            </a:extLst>
          </p:cNvPr>
          <p:cNvCxnSpPr>
            <a:cxnSpLocks/>
          </p:cNvCxnSpPr>
          <p:nvPr/>
        </p:nvCxnSpPr>
        <p:spPr>
          <a:xfrm>
            <a:off x="10552022" y="4109690"/>
            <a:ext cx="29812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4A7F84B-5987-4FCA-9E9B-97590B052288}"/>
              </a:ext>
            </a:extLst>
          </p:cNvPr>
          <p:cNvSpPr txBox="1"/>
          <p:nvPr/>
        </p:nvSpPr>
        <p:spPr>
          <a:xfrm>
            <a:off x="8697225" y="6365732"/>
            <a:ext cx="2235271" cy="276999"/>
          </a:xfrm>
          <a:prstGeom prst="rect">
            <a:avLst/>
          </a:prstGeom>
          <a:noFill/>
        </p:spPr>
        <p:txBody>
          <a:bodyPr wrap="square" rtlCol="0">
            <a:spAutoFit/>
          </a:bodyPr>
          <a:lstStyle/>
          <a:p>
            <a:r>
              <a:rPr lang="en-US" altLang="zh-CN" sz="1200" b="1" dirty="0"/>
              <a:t>GANs</a:t>
            </a:r>
            <a:r>
              <a:rPr lang="zh-CN" altLang="en-US" sz="1200" b="1" dirty="0"/>
              <a:t>网络原理</a:t>
            </a:r>
          </a:p>
        </p:txBody>
      </p:sp>
      <p:sp>
        <p:nvSpPr>
          <p:cNvPr id="40" name="文本框 39">
            <a:extLst>
              <a:ext uri="{FF2B5EF4-FFF2-40B4-BE49-F238E27FC236}">
                <a16:creationId xmlns:a16="http://schemas.microsoft.com/office/drawing/2014/main" id="{B1F1820D-0487-4369-A1DD-95FA4A3C1186}"/>
              </a:ext>
            </a:extLst>
          </p:cNvPr>
          <p:cNvSpPr txBox="1"/>
          <p:nvPr/>
        </p:nvSpPr>
        <p:spPr>
          <a:xfrm>
            <a:off x="2173975" y="1022837"/>
            <a:ext cx="6097712" cy="584775"/>
          </a:xfrm>
          <a:prstGeom prst="rect">
            <a:avLst/>
          </a:prstGeom>
          <a:noFill/>
        </p:spPr>
        <p:txBody>
          <a:bodyPr wrap="square">
            <a:spAutoFit/>
          </a:bodyPr>
          <a:lstStyle/>
          <a:p>
            <a:r>
              <a:rPr lang="zh-CN" altLang="en-US" sz="3200" b="1" dirty="0">
                <a:solidFill>
                  <a:srgbClr val="003D72"/>
                </a:solidFill>
                <a:effectLst/>
                <a:latin typeface="MS UI Gothic" panose="020B0600070205080204" pitchFamily="34" charset="-128"/>
                <a:ea typeface="MS UI Gothic" panose="020B0600070205080204" pitchFamily="34" charset="-128"/>
              </a:rPr>
              <a:t>▸ </a:t>
            </a:r>
            <a:r>
              <a:rPr lang="zh-CN" altLang="en-US" sz="2400" b="1" dirty="0">
                <a:solidFill>
                  <a:srgbClr val="000000"/>
                </a:solidFill>
                <a:latin typeface="微软雅黑" panose="020B0503020204020204" pitchFamily="34" charset="-122"/>
                <a:ea typeface="微软雅黑" panose="020B0503020204020204" pitchFamily="34" charset="-122"/>
              </a:rPr>
              <a:t>共享权重的姿态估计模型</a:t>
            </a:r>
            <a:r>
              <a:rPr lang="zh-CN" altLang="en-US" sz="2400" b="1" dirty="0">
                <a:solidFill>
                  <a:srgbClr val="000000"/>
                </a:solidFill>
                <a:effectLst/>
                <a:latin typeface="微软雅黑" panose="020B0503020204020204" pitchFamily="34" charset="-122"/>
                <a:ea typeface="微软雅黑" panose="020B0503020204020204" pitchFamily="34" charset="-122"/>
              </a:rPr>
              <a:t>：</a:t>
            </a:r>
            <a:endParaRPr lang="zh-CN" altLang="en-US" sz="2400" dirty="0"/>
          </a:p>
        </p:txBody>
      </p:sp>
      <p:sp>
        <p:nvSpPr>
          <p:cNvPr id="43" name="文本框 42">
            <a:extLst>
              <a:ext uri="{FF2B5EF4-FFF2-40B4-BE49-F238E27FC236}">
                <a16:creationId xmlns:a16="http://schemas.microsoft.com/office/drawing/2014/main" id="{FC50C4DC-7C21-4F98-BC9B-BD41E5D821CC}"/>
              </a:ext>
            </a:extLst>
          </p:cNvPr>
          <p:cNvSpPr txBox="1"/>
          <p:nvPr/>
        </p:nvSpPr>
        <p:spPr>
          <a:xfrm>
            <a:off x="2322817" y="1662805"/>
            <a:ext cx="4574902" cy="499624"/>
          </a:xfrm>
          <a:prstGeom prst="rect">
            <a:avLst/>
          </a:prstGeom>
          <a:noFill/>
        </p:spPr>
        <p:txBody>
          <a:bodyPr wrap="square" rtlCol="0">
            <a:spAutoFit/>
          </a:bodyPr>
          <a:lstStyle/>
          <a:p>
            <a:pPr>
              <a:lnSpc>
                <a:spcPct val="150000"/>
              </a:lnSpc>
            </a:pPr>
            <a:r>
              <a:rPr lang="zh-CN" altLang="en-US" sz="2000" dirty="0">
                <a:latin typeface="+mn-ea"/>
              </a:rPr>
              <a:t>目的：使模型在模拟和真实环境均良好</a:t>
            </a:r>
            <a:endParaRPr lang="en-US" altLang="zh-CN" sz="2000" dirty="0">
              <a:latin typeface="+mn-ea"/>
            </a:endParaRPr>
          </a:p>
        </p:txBody>
      </p:sp>
      <p:pic>
        <p:nvPicPr>
          <p:cNvPr id="6" name="图片 5">
            <a:extLst>
              <a:ext uri="{FF2B5EF4-FFF2-40B4-BE49-F238E27FC236}">
                <a16:creationId xmlns:a16="http://schemas.microsoft.com/office/drawing/2014/main" id="{44A4585A-CC39-4D63-9F7D-93D490ED0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458" y="2277676"/>
            <a:ext cx="3626979" cy="2539493"/>
          </a:xfrm>
          <a:prstGeom prst="rect">
            <a:avLst/>
          </a:prstGeom>
        </p:spPr>
      </p:pic>
      <p:sp>
        <p:nvSpPr>
          <p:cNvPr id="7" name="文本框 6">
            <a:extLst>
              <a:ext uri="{FF2B5EF4-FFF2-40B4-BE49-F238E27FC236}">
                <a16:creationId xmlns:a16="http://schemas.microsoft.com/office/drawing/2014/main" id="{A33D923A-D2EF-42A2-BB92-18905A814E0C}"/>
              </a:ext>
            </a:extLst>
          </p:cNvPr>
          <p:cNvSpPr txBox="1"/>
          <p:nvPr/>
        </p:nvSpPr>
        <p:spPr>
          <a:xfrm>
            <a:off x="2243159" y="2866099"/>
            <a:ext cx="823439" cy="415498"/>
          </a:xfrm>
          <a:prstGeom prst="rect">
            <a:avLst/>
          </a:prstGeom>
          <a:noFill/>
        </p:spPr>
        <p:txBody>
          <a:bodyPr wrap="square" rtlCol="0">
            <a:spAutoFit/>
          </a:bodyPr>
          <a:lstStyle/>
          <a:p>
            <a:r>
              <a:rPr lang="zh-CN" altLang="en-US" sz="1050" dirty="0"/>
              <a:t>真实</a:t>
            </a:r>
            <a:r>
              <a:rPr lang="en-US" altLang="zh-CN" sz="1050" dirty="0"/>
              <a:t>-</a:t>
            </a:r>
            <a:r>
              <a:rPr lang="zh-CN" altLang="en-US" sz="1050" dirty="0"/>
              <a:t>合成对齐对</a:t>
            </a:r>
          </a:p>
        </p:txBody>
      </p:sp>
      <p:sp>
        <p:nvSpPr>
          <p:cNvPr id="44" name="文本框 43">
            <a:extLst>
              <a:ext uri="{FF2B5EF4-FFF2-40B4-BE49-F238E27FC236}">
                <a16:creationId xmlns:a16="http://schemas.microsoft.com/office/drawing/2014/main" id="{A0AA859B-927B-4219-A334-D2C905859AFC}"/>
              </a:ext>
            </a:extLst>
          </p:cNvPr>
          <p:cNvSpPr txBox="1"/>
          <p:nvPr/>
        </p:nvSpPr>
        <p:spPr>
          <a:xfrm>
            <a:off x="2234269" y="3633885"/>
            <a:ext cx="823439" cy="415498"/>
          </a:xfrm>
          <a:prstGeom prst="rect">
            <a:avLst/>
          </a:prstGeom>
          <a:noFill/>
        </p:spPr>
        <p:txBody>
          <a:bodyPr wrap="square" rtlCol="0">
            <a:spAutoFit/>
          </a:bodyPr>
          <a:lstStyle/>
          <a:p>
            <a:r>
              <a:rPr lang="zh-CN" altLang="en-US" sz="1050" dirty="0"/>
              <a:t>真实</a:t>
            </a:r>
            <a:r>
              <a:rPr lang="en-US" altLang="zh-CN" sz="1050" dirty="0"/>
              <a:t>-</a:t>
            </a:r>
            <a:r>
              <a:rPr lang="zh-CN" altLang="en-US" sz="1050" dirty="0"/>
              <a:t>合成非对齐对</a:t>
            </a:r>
          </a:p>
        </p:txBody>
      </p:sp>
      <p:sp>
        <p:nvSpPr>
          <p:cNvPr id="46" name="文本框 45">
            <a:extLst>
              <a:ext uri="{FF2B5EF4-FFF2-40B4-BE49-F238E27FC236}">
                <a16:creationId xmlns:a16="http://schemas.microsoft.com/office/drawing/2014/main" id="{AA39D68D-5690-400A-A552-2A0580B65C98}"/>
              </a:ext>
            </a:extLst>
          </p:cNvPr>
          <p:cNvSpPr txBox="1"/>
          <p:nvPr/>
        </p:nvSpPr>
        <p:spPr>
          <a:xfrm>
            <a:off x="2260053" y="4841004"/>
            <a:ext cx="4637663" cy="1428211"/>
          </a:xfrm>
          <a:prstGeom prst="rect">
            <a:avLst/>
          </a:prstGeom>
          <a:noFill/>
        </p:spPr>
        <p:txBody>
          <a:bodyPr wrap="square" rtlCol="0">
            <a:spAutoFit/>
          </a:bodyPr>
          <a:lstStyle/>
          <a:p>
            <a:pPr>
              <a:lnSpc>
                <a:spcPct val="150000"/>
              </a:lnSpc>
            </a:pPr>
            <a:r>
              <a:rPr lang="zh-CN" altLang="en-US" sz="2000" b="1" i="0" dirty="0">
                <a:effectLst/>
                <a:latin typeface="Söhne"/>
              </a:rPr>
              <a:t>姿态估计损失（</a:t>
            </a:r>
            <a:r>
              <a:rPr lang="en-US" altLang="zh-CN" sz="2000" b="1" i="0" dirty="0">
                <a:effectLst/>
              </a:rPr>
              <a:t>Pose Estimation Loss</a:t>
            </a:r>
            <a:r>
              <a:rPr lang="zh-CN" altLang="en-US" sz="2000" b="1" i="0" dirty="0">
                <a:effectLst/>
                <a:latin typeface="Söhne"/>
              </a:rPr>
              <a:t>）</a:t>
            </a:r>
            <a:endParaRPr lang="en-US" altLang="zh-CN" sz="2000" b="1" i="0" dirty="0">
              <a:effectLst/>
              <a:latin typeface="Söhne"/>
            </a:endParaRPr>
          </a:p>
          <a:p>
            <a:pPr>
              <a:lnSpc>
                <a:spcPct val="150000"/>
              </a:lnSpc>
            </a:pPr>
            <a:r>
              <a:rPr lang="zh-CN" altLang="en-US" sz="2000" b="1" i="0" dirty="0">
                <a:effectLst/>
                <a:latin typeface="Söhne"/>
              </a:rPr>
              <a:t>域混淆损失（</a:t>
            </a:r>
            <a:r>
              <a:rPr lang="en-US" altLang="zh-CN" sz="2000" b="1" dirty="0"/>
              <a:t>Domain Confusion Loss</a:t>
            </a:r>
            <a:r>
              <a:rPr lang="zh-CN" altLang="en-US" sz="2000" b="1" i="0" dirty="0">
                <a:effectLst/>
                <a:latin typeface="Söhne"/>
              </a:rPr>
              <a:t>）</a:t>
            </a:r>
            <a:endParaRPr lang="en-US" altLang="zh-CN" sz="2000" b="1" i="0" dirty="0">
              <a:effectLst/>
              <a:latin typeface="Söhne"/>
            </a:endParaRPr>
          </a:p>
          <a:p>
            <a:pPr>
              <a:lnSpc>
                <a:spcPct val="150000"/>
              </a:lnSpc>
            </a:pPr>
            <a:r>
              <a:rPr lang="zh-CN" altLang="en-US" sz="2000" b="1" i="0" dirty="0">
                <a:effectLst/>
                <a:latin typeface="Söhne"/>
              </a:rPr>
              <a:t>对比损失（</a:t>
            </a:r>
            <a:r>
              <a:rPr lang="en-US" altLang="zh-CN" sz="2000" b="1" dirty="0"/>
              <a:t>Contrastive Loss</a:t>
            </a:r>
            <a:r>
              <a:rPr lang="zh-CN" altLang="en-US" sz="2000" b="1" i="0" dirty="0">
                <a:effectLst/>
                <a:latin typeface="Söhne"/>
              </a:rPr>
              <a:t>）</a:t>
            </a:r>
            <a:endParaRPr lang="en-US" altLang="zh-CN" sz="2000" dirty="0">
              <a:latin typeface="+mn-ea"/>
            </a:endParaRPr>
          </a:p>
        </p:txBody>
      </p:sp>
      <p:grpSp>
        <p:nvGrpSpPr>
          <p:cNvPr id="2" name="组合 1">
            <a:extLst>
              <a:ext uri="{FF2B5EF4-FFF2-40B4-BE49-F238E27FC236}">
                <a16:creationId xmlns:a16="http://schemas.microsoft.com/office/drawing/2014/main" id="{48FBD51F-5303-86B1-9ECC-C5237B7485CE}"/>
              </a:ext>
            </a:extLst>
          </p:cNvPr>
          <p:cNvGrpSpPr/>
          <p:nvPr/>
        </p:nvGrpSpPr>
        <p:grpSpPr>
          <a:xfrm>
            <a:off x="89334" y="2205816"/>
            <a:ext cx="1849123" cy="3782793"/>
            <a:chOff x="89334" y="2205816"/>
            <a:chExt cx="1849123" cy="3782793"/>
          </a:xfrm>
        </p:grpSpPr>
        <p:grpSp>
          <p:nvGrpSpPr>
            <p:cNvPr id="32" name="组合 31">
              <a:extLst>
                <a:ext uri="{FF2B5EF4-FFF2-40B4-BE49-F238E27FC236}">
                  <a16:creationId xmlns:a16="http://schemas.microsoft.com/office/drawing/2014/main" id="{23F450FD-B6A1-2779-AF99-AEB1A277F354}"/>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4240DCD5-5333-2BCD-C2EE-7B8500AC0FA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F039155-72AD-D749-56E5-001EAAF3A825}"/>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962A0650-EB0A-B710-8418-BA6C659676E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AB9D3E6A-7393-1D95-AC27-92FB62606F2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3" name="文本框 2">
              <a:extLst>
                <a:ext uri="{FF2B5EF4-FFF2-40B4-BE49-F238E27FC236}">
                  <a16:creationId xmlns:a16="http://schemas.microsoft.com/office/drawing/2014/main" id="{7CC824EB-B6DC-B958-54E9-F6784795FEE6}"/>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grpSp>
    </p:spTree>
    <p:extLst>
      <p:ext uri="{BB962C8B-B14F-4D97-AF65-F5344CB8AC3E}">
        <p14:creationId xmlns:p14="http://schemas.microsoft.com/office/powerpoint/2010/main" val="14546831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5E807B-E021-4FC8-81A6-194C063E7286}"/>
              </a:ext>
            </a:extLst>
          </p:cNvPr>
          <p:cNvGrpSpPr/>
          <p:nvPr/>
        </p:nvGrpSpPr>
        <p:grpSpPr>
          <a:xfrm>
            <a:off x="435259" y="2425955"/>
            <a:ext cx="2688627" cy="1785104"/>
            <a:chOff x="435259" y="2425955"/>
            <a:chExt cx="2688627" cy="1785104"/>
          </a:xfrm>
        </p:grpSpPr>
        <p:sp>
          <p:nvSpPr>
            <p:cNvPr id="7" name="文本框 6">
              <a:extLst>
                <a:ext uri="{FF2B5EF4-FFF2-40B4-BE49-F238E27FC236}">
                  <a16:creationId xmlns:a16="http://schemas.microsoft.com/office/drawing/2014/main" id="{1EDC9AB6-7A40-4AC1-8C94-29AECEE3B432}"/>
                </a:ext>
              </a:extLst>
            </p:cNvPr>
            <p:cNvSpPr txBox="1"/>
            <p:nvPr/>
          </p:nvSpPr>
          <p:spPr>
            <a:xfrm>
              <a:off x="435260" y="2425955"/>
              <a:ext cx="2436094" cy="1200329"/>
            </a:xfrm>
            <a:prstGeom prst="rect">
              <a:avLst/>
            </a:prstGeom>
            <a:noFill/>
          </p:spPr>
          <p:txBody>
            <a:bodyPr wrap="square">
              <a:spAutoFit/>
            </a:bodyPr>
            <a:lstStyle/>
            <a:p>
              <a:pPr algn="just"/>
              <a:r>
                <a:rPr lang="zh-CN" altLang="en-US" sz="7200" dirty="0">
                  <a:solidFill>
                    <a:schemeClr val="bg1"/>
                  </a:solidFill>
                  <a:latin typeface="华文中宋" panose="02010600040101010101" pitchFamily="2" charset="-122"/>
                  <a:ea typeface="华文中宋" panose="02010600040101010101" pitchFamily="2" charset="-122"/>
                  <a:cs typeface="+mn-ea"/>
                  <a:sym typeface="+mn-lt"/>
                </a:rPr>
                <a:t>目 录</a:t>
              </a:r>
            </a:p>
          </p:txBody>
        </p:sp>
        <p:sp>
          <p:nvSpPr>
            <p:cNvPr id="8" name="文本框 7">
              <a:extLst>
                <a:ext uri="{FF2B5EF4-FFF2-40B4-BE49-F238E27FC236}">
                  <a16:creationId xmlns:a16="http://schemas.microsoft.com/office/drawing/2014/main" id="{B7748870-8D2B-42CE-9130-7816195AB468}"/>
                </a:ext>
              </a:extLst>
            </p:cNvPr>
            <p:cNvSpPr txBox="1"/>
            <p:nvPr/>
          </p:nvSpPr>
          <p:spPr>
            <a:xfrm>
              <a:off x="435259" y="3626284"/>
              <a:ext cx="2688627" cy="584775"/>
            </a:xfrm>
            <a:prstGeom prst="rect">
              <a:avLst/>
            </a:prstGeom>
            <a:noFill/>
          </p:spPr>
          <p:txBody>
            <a:bodyPr wrap="square">
              <a:spAutoFit/>
            </a:bodyPr>
            <a:lstStyle/>
            <a:p>
              <a:pPr algn="just"/>
              <a:r>
                <a:rPr lang="en-US" altLang="zh-CN" sz="3200" dirty="0">
                  <a:solidFill>
                    <a:schemeClr val="bg1"/>
                  </a:solidFill>
                  <a:latin typeface="华文中宋" panose="02010600040101010101" pitchFamily="2" charset="-122"/>
                  <a:ea typeface="华文中宋" panose="02010600040101010101" pitchFamily="2" charset="-122"/>
                  <a:cs typeface="+mn-ea"/>
                  <a:sym typeface="+mn-lt"/>
                </a:rPr>
                <a:t>CONTENTS</a:t>
              </a:r>
              <a:endParaRPr lang="zh-CN" altLang="en-US" sz="3200" dirty="0">
                <a:solidFill>
                  <a:schemeClr val="bg1"/>
                </a:solidFill>
                <a:latin typeface="华文中宋" panose="02010600040101010101" pitchFamily="2" charset="-122"/>
                <a:ea typeface="华文中宋" panose="02010600040101010101" pitchFamily="2" charset="-122"/>
                <a:cs typeface="+mn-ea"/>
                <a:sym typeface="+mn-lt"/>
              </a:endParaRPr>
            </a:p>
          </p:txBody>
        </p:sp>
      </p:grpSp>
      <p:grpSp>
        <p:nvGrpSpPr>
          <p:cNvPr id="22" name="组合 21">
            <a:extLst>
              <a:ext uri="{FF2B5EF4-FFF2-40B4-BE49-F238E27FC236}">
                <a16:creationId xmlns:a16="http://schemas.microsoft.com/office/drawing/2014/main" id="{2F4622CD-F06C-4721-B96E-BE8AC8CF82C6}"/>
              </a:ext>
            </a:extLst>
          </p:cNvPr>
          <p:cNvGrpSpPr/>
          <p:nvPr/>
        </p:nvGrpSpPr>
        <p:grpSpPr>
          <a:xfrm>
            <a:off x="6368282" y="1197676"/>
            <a:ext cx="612000" cy="612000"/>
            <a:chOff x="7010399" y="2045140"/>
            <a:chExt cx="587230" cy="609805"/>
          </a:xfrm>
        </p:grpSpPr>
        <p:sp>
          <p:nvSpPr>
            <p:cNvPr id="18" name="矩形: 圆角 17">
              <a:extLst>
                <a:ext uri="{FF2B5EF4-FFF2-40B4-BE49-F238E27FC236}">
                  <a16:creationId xmlns:a16="http://schemas.microsoft.com/office/drawing/2014/main" id="{1475B480-4AF6-4F82-9FF7-5A6F701B481C}"/>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9A22EFEC-1CFE-465B-AB94-237AD39CCC7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1</a:t>
              </a:r>
              <a:endParaRPr lang="zh-CN" altLang="en-US" sz="3200" dirty="0">
                <a:cs typeface="+mn-ea"/>
                <a:sym typeface="+mn-lt"/>
              </a:endParaRPr>
            </a:p>
          </p:txBody>
        </p:sp>
      </p:grpSp>
      <p:grpSp>
        <p:nvGrpSpPr>
          <p:cNvPr id="23" name="组合 22">
            <a:extLst>
              <a:ext uri="{FF2B5EF4-FFF2-40B4-BE49-F238E27FC236}">
                <a16:creationId xmlns:a16="http://schemas.microsoft.com/office/drawing/2014/main" id="{60FD5BA8-7CC4-4BBA-9BCC-6E1C3A3AE34C}"/>
              </a:ext>
            </a:extLst>
          </p:cNvPr>
          <p:cNvGrpSpPr/>
          <p:nvPr/>
        </p:nvGrpSpPr>
        <p:grpSpPr>
          <a:xfrm>
            <a:off x="6372268" y="5048324"/>
            <a:ext cx="612000" cy="612000"/>
            <a:chOff x="7010399" y="2045140"/>
            <a:chExt cx="587230" cy="609805"/>
          </a:xfrm>
        </p:grpSpPr>
        <p:sp>
          <p:nvSpPr>
            <p:cNvPr id="24" name="矩形: 圆角 23">
              <a:extLst>
                <a:ext uri="{FF2B5EF4-FFF2-40B4-BE49-F238E27FC236}">
                  <a16:creationId xmlns:a16="http://schemas.microsoft.com/office/drawing/2014/main" id="{16F6369C-5DFA-405D-93EE-CFBBB0DB0B24}"/>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8E086720-9C37-46B4-A078-6E3463D4EF8B}"/>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5</a:t>
              </a:r>
              <a:endParaRPr lang="zh-CN" altLang="en-US" sz="3200" dirty="0">
                <a:cs typeface="+mn-ea"/>
                <a:sym typeface="+mn-lt"/>
              </a:endParaRPr>
            </a:p>
          </p:txBody>
        </p:sp>
      </p:grpSp>
      <p:grpSp>
        <p:nvGrpSpPr>
          <p:cNvPr id="29" name="组合 28">
            <a:extLst>
              <a:ext uri="{FF2B5EF4-FFF2-40B4-BE49-F238E27FC236}">
                <a16:creationId xmlns:a16="http://schemas.microsoft.com/office/drawing/2014/main" id="{C4C630DB-5ACB-4B8E-BEB2-021F288ADF41}"/>
              </a:ext>
            </a:extLst>
          </p:cNvPr>
          <p:cNvGrpSpPr/>
          <p:nvPr/>
        </p:nvGrpSpPr>
        <p:grpSpPr>
          <a:xfrm>
            <a:off x="6380240" y="2160338"/>
            <a:ext cx="612000" cy="612000"/>
            <a:chOff x="7010399" y="2045140"/>
            <a:chExt cx="587230" cy="609805"/>
          </a:xfrm>
        </p:grpSpPr>
        <p:sp>
          <p:nvSpPr>
            <p:cNvPr id="30" name="矩形: 圆角 29">
              <a:extLst>
                <a:ext uri="{FF2B5EF4-FFF2-40B4-BE49-F238E27FC236}">
                  <a16:creationId xmlns:a16="http://schemas.microsoft.com/office/drawing/2014/main" id="{B15B0C35-A37C-49D3-8B0C-9B83A78A058A}"/>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a:extLst>
                <a:ext uri="{FF2B5EF4-FFF2-40B4-BE49-F238E27FC236}">
                  <a16:creationId xmlns:a16="http://schemas.microsoft.com/office/drawing/2014/main" id="{D4F540DC-FDFF-4205-901C-80536F404420}"/>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2</a:t>
              </a:r>
              <a:endParaRPr lang="zh-CN" altLang="en-US" sz="3200" dirty="0">
                <a:cs typeface="+mn-ea"/>
                <a:sym typeface="+mn-lt"/>
              </a:endParaRPr>
            </a:p>
          </p:txBody>
        </p:sp>
      </p:grpSp>
      <p:grpSp>
        <p:nvGrpSpPr>
          <p:cNvPr id="32" name="组合 31">
            <a:extLst>
              <a:ext uri="{FF2B5EF4-FFF2-40B4-BE49-F238E27FC236}">
                <a16:creationId xmlns:a16="http://schemas.microsoft.com/office/drawing/2014/main" id="{64CB4392-4C36-45C4-AA2D-68ABD25577EB}"/>
              </a:ext>
            </a:extLst>
          </p:cNvPr>
          <p:cNvGrpSpPr/>
          <p:nvPr/>
        </p:nvGrpSpPr>
        <p:grpSpPr>
          <a:xfrm>
            <a:off x="6384226" y="3123000"/>
            <a:ext cx="612000" cy="612000"/>
            <a:chOff x="7010399" y="2045140"/>
            <a:chExt cx="587230" cy="609805"/>
          </a:xfrm>
        </p:grpSpPr>
        <p:sp>
          <p:nvSpPr>
            <p:cNvPr id="33" name="矩形: 圆角 32">
              <a:extLst>
                <a:ext uri="{FF2B5EF4-FFF2-40B4-BE49-F238E27FC236}">
                  <a16:creationId xmlns:a16="http://schemas.microsoft.com/office/drawing/2014/main" id="{C9F927FF-AFCE-44B4-A741-DF921630101B}"/>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D8975A98-5A9B-4157-BD52-4456EEA6AC0C}"/>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3</a:t>
              </a:r>
              <a:endParaRPr lang="zh-CN" altLang="en-US" sz="3200" dirty="0">
                <a:cs typeface="+mn-ea"/>
                <a:sym typeface="+mn-lt"/>
              </a:endParaRPr>
            </a:p>
          </p:txBody>
        </p:sp>
      </p:grpSp>
      <p:grpSp>
        <p:nvGrpSpPr>
          <p:cNvPr id="35" name="组合 34">
            <a:extLst>
              <a:ext uri="{FF2B5EF4-FFF2-40B4-BE49-F238E27FC236}">
                <a16:creationId xmlns:a16="http://schemas.microsoft.com/office/drawing/2014/main" id="{F09616D3-71D5-4506-8E86-45E7F2EC6CA3}"/>
              </a:ext>
            </a:extLst>
          </p:cNvPr>
          <p:cNvGrpSpPr/>
          <p:nvPr/>
        </p:nvGrpSpPr>
        <p:grpSpPr>
          <a:xfrm>
            <a:off x="6376254" y="4085662"/>
            <a:ext cx="612000" cy="612000"/>
            <a:chOff x="7010399" y="2045140"/>
            <a:chExt cx="587230" cy="609805"/>
          </a:xfrm>
        </p:grpSpPr>
        <p:sp>
          <p:nvSpPr>
            <p:cNvPr id="36" name="矩形: 圆角 35">
              <a:extLst>
                <a:ext uri="{FF2B5EF4-FFF2-40B4-BE49-F238E27FC236}">
                  <a16:creationId xmlns:a16="http://schemas.microsoft.com/office/drawing/2014/main" id="{AA2C4F45-050D-4A3E-904B-E27AC8FC93CE}"/>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文本框 36">
              <a:extLst>
                <a:ext uri="{FF2B5EF4-FFF2-40B4-BE49-F238E27FC236}">
                  <a16:creationId xmlns:a16="http://schemas.microsoft.com/office/drawing/2014/main" id="{A92B0D04-1E05-4DF9-B9A5-8A343D61B1C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4</a:t>
              </a:r>
              <a:endParaRPr lang="zh-CN" altLang="en-US" sz="3200" dirty="0">
                <a:cs typeface="+mn-ea"/>
                <a:sym typeface="+mn-lt"/>
              </a:endParaRPr>
            </a:p>
          </p:txBody>
        </p:sp>
      </p:grpSp>
      <p:sp>
        <p:nvSpPr>
          <p:cNvPr id="39" name="文本框 38">
            <a:extLst>
              <a:ext uri="{FF2B5EF4-FFF2-40B4-BE49-F238E27FC236}">
                <a16:creationId xmlns:a16="http://schemas.microsoft.com/office/drawing/2014/main" id="{BD91D239-096D-4F51-A430-A9912B9F4747}"/>
              </a:ext>
            </a:extLst>
          </p:cNvPr>
          <p:cNvSpPr txBox="1"/>
          <p:nvPr/>
        </p:nvSpPr>
        <p:spPr>
          <a:xfrm>
            <a:off x="7248759" y="1197675"/>
            <a:ext cx="3716089"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背景与目标</a:t>
            </a:r>
          </a:p>
        </p:txBody>
      </p:sp>
      <p:sp>
        <p:nvSpPr>
          <p:cNvPr id="40" name="文本框 39">
            <a:extLst>
              <a:ext uri="{FF2B5EF4-FFF2-40B4-BE49-F238E27FC236}">
                <a16:creationId xmlns:a16="http://schemas.microsoft.com/office/drawing/2014/main" id="{A802BF82-37BD-433C-AE78-AB71D8A792C2}"/>
              </a:ext>
            </a:extLst>
          </p:cNvPr>
          <p:cNvSpPr txBox="1"/>
          <p:nvPr/>
        </p:nvSpPr>
        <p:spPr>
          <a:xfrm>
            <a:off x="7248759" y="2168205"/>
            <a:ext cx="3885966"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项目需求与设计规范</a:t>
            </a:r>
          </a:p>
        </p:txBody>
      </p:sp>
      <p:sp>
        <p:nvSpPr>
          <p:cNvPr id="41" name="文本框 40">
            <a:extLst>
              <a:ext uri="{FF2B5EF4-FFF2-40B4-BE49-F238E27FC236}">
                <a16:creationId xmlns:a16="http://schemas.microsoft.com/office/drawing/2014/main" id="{07212F57-F48F-456E-A11E-59CA277F9216}"/>
              </a:ext>
            </a:extLst>
          </p:cNvPr>
          <p:cNvSpPr txBox="1"/>
          <p:nvPr/>
        </p:nvSpPr>
        <p:spPr>
          <a:xfrm>
            <a:off x="7248759" y="3138735"/>
            <a:ext cx="3350330"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概念设计方案</a:t>
            </a:r>
          </a:p>
        </p:txBody>
      </p:sp>
      <p:sp>
        <p:nvSpPr>
          <p:cNvPr id="42" name="文本框 41">
            <a:extLst>
              <a:ext uri="{FF2B5EF4-FFF2-40B4-BE49-F238E27FC236}">
                <a16:creationId xmlns:a16="http://schemas.microsoft.com/office/drawing/2014/main" id="{A193B7FE-EEDF-4514-BCDC-0905ADB574A0}"/>
              </a:ext>
            </a:extLst>
          </p:cNvPr>
          <p:cNvSpPr txBox="1"/>
          <p:nvPr/>
        </p:nvSpPr>
        <p:spPr>
          <a:xfrm>
            <a:off x="7248758" y="4108297"/>
            <a:ext cx="4595579"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分工与进度计划</a:t>
            </a:r>
          </a:p>
        </p:txBody>
      </p:sp>
      <p:sp>
        <p:nvSpPr>
          <p:cNvPr id="43" name="文本框 42">
            <a:extLst>
              <a:ext uri="{FF2B5EF4-FFF2-40B4-BE49-F238E27FC236}">
                <a16:creationId xmlns:a16="http://schemas.microsoft.com/office/drawing/2014/main" id="{52F82E8F-D5E2-4B12-875E-BF6A898411BC}"/>
              </a:ext>
            </a:extLst>
          </p:cNvPr>
          <p:cNvSpPr txBox="1"/>
          <p:nvPr/>
        </p:nvSpPr>
        <p:spPr>
          <a:xfrm>
            <a:off x="7248759" y="5077859"/>
            <a:ext cx="3350330"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预期成果</a:t>
            </a:r>
          </a:p>
        </p:txBody>
      </p:sp>
      <p:grpSp>
        <p:nvGrpSpPr>
          <p:cNvPr id="28" name="组合 27">
            <a:extLst>
              <a:ext uri="{FF2B5EF4-FFF2-40B4-BE49-F238E27FC236}">
                <a16:creationId xmlns:a16="http://schemas.microsoft.com/office/drawing/2014/main" id="{4D996B2E-8522-46EE-BCD4-995E32047D20}"/>
              </a:ext>
            </a:extLst>
          </p:cNvPr>
          <p:cNvGrpSpPr/>
          <p:nvPr/>
        </p:nvGrpSpPr>
        <p:grpSpPr>
          <a:xfrm>
            <a:off x="5027765" y="3952299"/>
            <a:ext cx="648000" cy="648000"/>
            <a:chOff x="4468159" y="1345024"/>
            <a:chExt cx="648000" cy="648000"/>
          </a:xfrm>
          <a:solidFill>
            <a:srgbClr val="A91015"/>
          </a:solidFill>
        </p:grpSpPr>
        <p:sp>
          <p:nvSpPr>
            <p:cNvPr id="38" name="泪滴形 37">
              <a:extLst>
                <a:ext uri="{FF2B5EF4-FFF2-40B4-BE49-F238E27FC236}">
                  <a16:creationId xmlns:a16="http://schemas.microsoft.com/office/drawing/2014/main" id="{3FA926BA-B0A4-4FF6-8221-88F4A82E6705}"/>
                </a:ext>
              </a:extLst>
            </p:cNvPr>
            <p:cNvSpPr/>
            <p:nvPr/>
          </p:nvSpPr>
          <p:spPr>
            <a:xfrm rot="8093212">
              <a:off x="4468159" y="1345024"/>
              <a:ext cx="648000" cy="648000"/>
            </a:xfrm>
            <a:prstGeom prst="teardrop">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1964A7D7-56B7-4C7F-8392-920998E0EF55}"/>
                </a:ext>
              </a:extLst>
            </p:cNvPr>
            <p:cNvSpPr/>
            <p:nvPr/>
          </p:nvSpPr>
          <p:spPr>
            <a:xfrm>
              <a:off x="4540159" y="1417024"/>
              <a:ext cx="504000" cy="50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3752161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208735" y="0"/>
            <a:ext cx="4317193"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分工与进度计划</a:t>
            </a:r>
            <a:endParaRPr lang="en-US" altLang="zh-CN" sz="2800" b="1" dirty="0">
              <a:latin typeface="华文中宋" panose="02010600040101010101" pitchFamily="2" charset="-122"/>
              <a:ea typeface="华文中宋" panose="02010600040101010101" pitchFamily="2" charset="-122"/>
              <a:cs typeface="+mn-ea"/>
              <a:sym typeface="+mn-lt"/>
            </a:endParaRPr>
          </a:p>
        </p:txBody>
      </p:sp>
      <p:sp>
        <p:nvSpPr>
          <p:cNvPr id="11" name="矩形 10">
            <a:extLst>
              <a:ext uri="{FF2B5EF4-FFF2-40B4-BE49-F238E27FC236}">
                <a16:creationId xmlns:a16="http://schemas.microsoft.com/office/drawing/2014/main" id="{39425FE9-50C4-4E53-B9C4-0901330E6BB1}"/>
              </a:ext>
            </a:extLst>
          </p:cNvPr>
          <p:cNvSpPr/>
          <p:nvPr/>
        </p:nvSpPr>
        <p:spPr>
          <a:xfrm>
            <a:off x="2244413" y="1248344"/>
            <a:ext cx="4334944" cy="5065829"/>
          </a:xfrm>
          <a:prstGeom prst="rect">
            <a:avLst/>
          </a:prstGeom>
          <a:noFill/>
          <a:ln w="28575">
            <a:solidFill>
              <a:schemeClr val="accent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F8A0177-5AF5-4A04-89EF-878518CEEEE5}"/>
              </a:ext>
            </a:extLst>
          </p:cNvPr>
          <p:cNvSpPr txBox="1"/>
          <p:nvPr/>
        </p:nvSpPr>
        <p:spPr>
          <a:xfrm>
            <a:off x="2244413" y="1268979"/>
            <a:ext cx="1506072" cy="338554"/>
          </a:xfrm>
          <a:prstGeom prst="rect">
            <a:avLst/>
          </a:prstGeom>
          <a:noFill/>
        </p:spPr>
        <p:txBody>
          <a:bodyPr wrap="square" rtlCol="0">
            <a:spAutoFit/>
          </a:bodyPr>
          <a:lstStyle/>
          <a:p>
            <a:r>
              <a:rPr lang="en-US" altLang="zh-CN" sz="1600" b="1" dirty="0">
                <a:solidFill>
                  <a:schemeClr val="accent1">
                    <a:lumMod val="50000"/>
                  </a:schemeClr>
                </a:solidFill>
              </a:rPr>
              <a:t>I. </a:t>
            </a:r>
            <a:r>
              <a:rPr lang="zh-CN" altLang="en-US" sz="1600" b="1" dirty="0">
                <a:solidFill>
                  <a:schemeClr val="accent1">
                    <a:lumMod val="50000"/>
                  </a:schemeClr>
                </a:solidFill>
              </a:rPr>
              <a:t>代贤晨</a:t>
            </a:r>
          </a:p>
        </p:txBody>
      </p:sp>
      <p:sp>
        <p:nvSpPr>
          <p:cNvPr id="17" name="矩形 16">
            <a:extLst>
              <a:ext uri="{FF2B5EF4-FFF2-40B4-BE49-F238E27FC236}">
                <a16:creationId xmlns:a16="http://schemas.microsoft.com/office/drawing/2014/main" id="{F31356E6-4DDF-41C5-B26C-1B69F3B5A29A}"/>
              </a:ext>
            </a:extLst>
          </p:cNvPr>
          <p:cNvSpPr/>
          <p:nvPr/>
        </p:nvSpPr>
        <p:spPr>
          <a:xfrm>
            <a:off x="6576944" y="1248345"/>
            <a:ext cx="4879109" cy="5065829"/>
          </a:xfrm>
          <a:prstGeom prst="rect">
            <a:avLst/>
          </a:prstGeom>
          <a:noFill/>
          <a:ln w="28575">
            <a:solidFill>
              <a:schemeClr val="accent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CBA2B18-6C97-4538-B0C3-E1CC495F5636}"/>
              </a:ext>
            </a:extLst>
          </p:cNvPr>
          <p:cNvSpPr txBox="1"/>
          <p:nvPr/>
        </p:nvSpPr>
        <p:spPr>
          <a:xfrm>
            <a:off x="2244413" y="4118830"/>
            <a:ext cx="1506072" cy="338554"/>
          </a:xfrm>
          <a:prstGeom prst="rect">
            <a:avLst/>
          </a:prstGeom>
          <a:noFill/>
        </p:spPr>
        <p:txBody>
          <a:bodyPr wrap="square" rtlCol="0">
            <a:spAutoFit/>
          </a:bodyPr>
          <a:lstStyle/>
          <a:p>
            <a:r>
              <a:rPr lang="en-US" altLang="zh-CN" sz="1600" b="1" dirty="0">
                <a:solidFill>
                  <a:schemeClr val="accent1">
                    <a:lumMod val="50000"/>
                  </a:schemeClr>
                </a:solidFill>
              </a:rPr>
              <a:t>II. </a:t>
            </a:r>
            <a:r>
              <a:rPr lang="zh-CN" altLang="en-US" sz="1600" b="1" dirty="0">
                <a:solidFill>
                  <a:schemeClr val="accent1">
                    <a:lumMod val="50000"/>
                  </a:schemeClr>
                </a:solidFill>
              </a:rPr>
              <a:t>杨帆</a:t>
            </a:r>
          </a:p>
        </p:txBody>
      </p:sp>
      <p:sp>
        <p:nvSpPr>
          <p:cNvPr id="21" name="文本框 20">
            <a:extLst>
              <a:ext uri="{FF2B5EF4-FFF2-40B4-BE49-F238E27FC236}">
                <a16:creationId xmlns:a16="http://schemas.microsoft.com/office/drawing/2014/main" id="{656004F7-34FE-4DD2-BDED-52806A025728}"/>
              </a:ext>
            </a:extLst>
          </p:cNvPr>
          <p:cNvSpPr txBox="1"/>
          <p:nvPr/>
        </p:nvSpPr>
        <p:spPr>
          <a:xfrm>
            <a:off x="6548050" y="1337261"/>
            <a:ext cx="4958097" cy="615553"/>
          </a:xfrm>
          <a:prstGeom prst="rect">
            <a:avLst/>
          </a:prstGeom>
          <a:noFill/>
        </p:spPr>
        <p:txBody>
          <a:bodyPr wrap="square">
            <a:spAutoFit/>
          </a:bodyPr>
          <a:lstStyle/>
          <a:p>
            <a:pPr marL="285750" indent="-285750" algn="l">
              <a:buFont typeface="Wingdings" panose="05000000000000000000" pitchFamily="2" charset="2"/>
              <a:buChar char="u"/>
            </a:pPr>
            <a:r>
              <a:rPr lang="zh-CN" altLang="en-US" b="1" dirty="0">
                <a:latin typeface="Söhne"/>
              </a:rPr>
              <a:t>力反馈学习系统：</a:t>
            </a:r>
            <a:r>
              <a:rPr lang="zh-CN" altLang="en-US" sz="1600" dirty="0">
                <a:solidFill>
                  <a:srgbClr val="000000"/>
                </a:solidFill>
                <a:latin typeface="Helvetica Neue"/>
              </a:rPr>
              <a:t>利用末端执行器传感器动态调整抓取力度和姿态。</a:t>
            </a:r>
          </a:p>
        </p:txBody>
      </p:sp>
      <p:cxnSp>
        <p:nvCxnSpPr>
          <p:cNvPr id="31" name="直接连接符 30">
            <a:extLst>
              <a:ext uri="{FF2B5EF4-FFF2-40B4-BE49-F238E27FC236}">
                <a16:creationId xmlns:a16="http://schemas.microsoft.com/office/drawing/2014/main" id="{5F365B9B-8C32-486B-87DF-E0971D16AF9F}"/>
              </a:ext>
            </a:extLst>
          </p:cNvPr>
          <p:cNvCxnSpPr>
            <a:cxnSpLocks/>
          </p:cNvCxnSpPr>
          <p:nvPr/>
        </p:nvCxnSpPr>
        <p:spPr>
          <a:xfrm>
            <a:off x="6583514" y="3116919"/>
            <a:ext cx="4879109" cy="30091"/>
          </a:xfrm>
          <a:prstGeom prst="line">
            <a:avLst/>
          </a:prstGeom>
          <a:ln w="19050">
            <a:solidFill>
              <a:schemeClr val="accent1">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B32022A6-52C3-4CF2-97CB-A2C7934EEC52}"/>
              </a:ext>
            </a:extLst>
          </p:cNvPr>
          <p:cNvCxnSpPr>
            <a:cxnSpLocks/>
          </p:cNvCxnSpPr>
          <p:nvPr/>
        </p:nvCxnSpPr>
        <p:spPr>
          <a:xfrm>
            <a:off x="2244413" y="1607533"/>
            <a:ext cx="4332531" cy="0"/>
          </a:xfrm>
          <a:prstGeom prst="line">
            <a:avLst/>
          </a:prstGeom>
          <a:ln w="28575">
            <a:solidFill>
              <a:schemeClr val="accent1">
                <a:lumMod val="50000"/>
              </a:schemeClr>
            </a:solidFill>
            <a:prstDash val="solid"/>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A7F51486-F9BB-4375-A11C-527A1E682C20}"/>
              </a:ext>
            </a:extLst>
          </p:cNvPr>
          <p:cNvSpPr txBox="1"/>
          <p:nvPr/>
        </p:nvSpPr>
        <p:spPr>
          <a:xfrm>
            <a:off x="2231273" y="1697544"/>
            <a:ext cx="4508977" cy="615553"/>
          </a:xfrm>
          <a:prstGeom prst="rect">
            <a:avLst/>
          </a:prstGeom>
          <a:noFill/>
        </p:spPr>
        <p:txBody>
          <a:bodyPr wrap="square">
            <a:spAutoFit/>
          </a:bodyPr>
          <a:lstStyle/>
          <a:p>
            <a:pPr marL="285750" indent="-285750" algn="l">
              <a:buFont typeface="Wingdings" panose="05000000000000000000" pitchFamily="2" charset="2"/>
              <a:buChar char="u"/>
            </a:pPr>
            <a:r>
              <a:rPr lang="zh-CN" altLang="en-US" b="1" i="0" dirty="0">
                <a:effectLst/>
                <a:latin typeface="Söhne"/>
              </a:rPr>
              <a:t>图像分割</a:t>
            </a:r>
            <a:r>
              <a:rPr lang="zh-CN" altLang="en-US" b="1" dirty="0">
                <a:solidFill>
                  <a:srgbClr val="000000"/>
                </a:solidFill>
                <a:latin typeface="Helvetica Neue"/>
              </a:rPr>
              <a:t>：</a:t>
            </a:r>
            <a:r>
              <a:rPr lang="zh-CN" altLang="en-US" sz="1600" dirty="0">
                <a:solidFill>
                  <a:srgbClr val="000000"/>
                </a:solidFill>
                <a:latin typeface="Helvetica Neue"/>
              </a:rPr>
              <a:t>利用</a:t>
            </a:r>
            <a:r>
              <a:rPr lang="en-US" altLang="zh-CN" sz="1600" dirty="0">
                <a:solidFill>
                  <a:srgbClr val="000000"/>
                </a:solidFill>
                <a:latin typeface="Helvetica Neue"/>
              </a:rPr>
              <a:t>3D</a:t>
            </a:r>
            <a:r>
              <a:rPr lang="zh-CN" altLang="en-US" sz="1600" dirty="0">
                <a:solidFill>
                  <a:srgbClr val="000000"/>
                </a:solidFill>
                <a:latin typeface="Helvetica Neue"/>
              </a:rPr>
              <a:t>视觉技术对医疗物品进行图像分割，深度学习处理</a:t>
            </a:r>
            <a:r>
              <a:rPr lang="en-US" altLang="zh-CN" sz="1600" dirty="0">
                <a:solidFill>
                  <a:srgbClr val="000000"/>
                </a:solidFill>
                <a:latin typeface="Helvetica Neue"/>
              </a:rPr>
              <a:t>3D</a:t>
            </a:r>
            <a:r>
              <a:rPr lang="zh-CN" altLang="en-US" sz="1600" dirty="0">
                <a:solidFill>
                  <a:srgbClr val="000000"/>
                </a:solidFill>
                <a:latin typeface="Helvetica Neue"/>
              </a:rPr>
              <a:t>点云数据。</a:t>
            </a:r>
          </a:p>
        </p:txBody>
      </p:sp>
      <p:sp>
        <p:nvSpPr>
          <p:cNvPr id="45" name="文本框 44">
            <a:extLst>
              <a:ext uri="{FF2B5EF4-FFF2-40B4-BE49-F238E27FC236}">
                <a16:creationId xmlns:a16="http://schemas.microsoft.com/office/drawing/2014/main" id="{07F263CF-84A4-4B25-91AD-E58B6FD51C67}"/>
              </a:ext>
            </a:extLst>
          </p:cNvPr>
          <p:cNvSpPr txBox="1"/>
          <p:nvPr/>
        </p:nvSpPr>
        <p:spPr>
          <a:xfrm>
            <a:off x="2208736" y="2465687"/>
            <a:ext cx="4500012" cy="615553"/>
          </a:xfrm>
          <a:prstGeom prst="rect">
            <a:avLst/>
          </a:prstGeom>
          <a:noFill/>
        </p:spPr>
        <p:txBody>
          <a:bodyPr wrap="square">
            <a:spAutoFit/>
          </a:bodyPr>
          <a:lstStyle/>
          <a:p>
            <a:pPr marL="285750" indent="-285750" algn="l">
              <a:buFont typeface="Wingdings" panose="05000000000000000000" pitchFamily="2" charset="2"/>
              <a:buChar char="u"/>
            </a:pPr>
            <a:r>
              <a:rPr lang="zh-CN" altLang="en-US" b="1" i="0" dirty="0">
                <a:effectLst/>
                <a:latin typeface="Söhne"/>
              </a:rPr>
              <a:t>抓取姿态估计</a:t>
            </a:r>
            <a:r>
              <a:rPr lang="zh-CN" altLang="en-US" b="1" dirty="0">
                <a:solidFill>
                  <a:srgbClr val="000000"/>
                </a:solidFill>
                <a:latin typeface="Helvetica Neue"/>
              </a:rPr>
              <a:t>：</a:t>
            </a:r>
            <a:r>
              <a:rPr lang="zh-CN" altLang="en-US" sz="1600" dirty="0">
                <a:solidFill>
                  <a:srgbClr val="000000"/>
                </a:solidFill>
                <a:latin typeface="Helvetica Neue"/>
              </a:rPr>
              <a:t>构建物体模型，优化算法确保抓取成功率和效率。</a:t>
            </a:r>
          </a:p>
        </p:txBody>
      </p:sp>
      <p:sp>
        <p:nvSpPr>
          <p:cNvPr id="46" name="文本框 45">
            <a:extLst>
              <a:ext uri="{FF2B5EF4-FFF2-40B4-BE49-F238E27FC236}">
                <a16:creationId xmlns:a16="http://schemas.microsoft.com/office/drawing/2014/main" id="{BAA690CD-DE99-4BE3-BA66-CAAC91A88945}"/>
              </a:ext>
            </a:extLst>
          </p:cNvPr>
          <p:cNvSpPr txBox="1"/>
          <p:nvPr/>
        </p:nvSpPr>
        <p:spPr>
          <a:xfrm>
            <a:off x="2208735" y="3205862"/>
            <a:ext cx="4500012" cy="615553"/>
          </a:xfrm>
          <a:prstGeom prst="rect">
            <a:avLst/>
          </a:prstGeom>
          <a:noFill/>
        </p:spPr>
        <p:txBody>
          <a:bodyPr wrap="square">
            <a:spAutoFit/>
          </a:bodyPr>
          <a:lstStyle/>
          <a:p>
            <a:pPr marL="285750" indent="-285750" algn="l">
              <a:buFont typeface="Wingdings" panose="05000000000000000000" pitchFamily="2" charset="2"/>
              <a:buChar char="u"/>
            </a:pPr>
            <a:r>
              <a:rPr lang="zh-CN" altLang="en-US" b="1" i="0" dirty="0">
                <a:effectLst/>
                <a:latin typeface="Söhne"/>
              </a:rPr>
              <a:t>抓取顺序计算</a:t>
            </a:r>
            <a:r>
              <a:rPr lang="zh-CN" altLang="en-US" b="1" dirty="0">
                <a:solidFill>
                  <a:srgbClr val="000000"/>
                </a:solidFill>
                <a:latin typeface="Helvetica Neue"/>
              </a:rPr>
              <a:t>：</a:t>
            </a:r>
            <a:r>
              <a:rPr lang="zh-CN" altLang="en-US" sz="1600" dirty="0">
                <a:solidFill>
                  <a:srgbClr val="000000"/>
                </a:solidFill>
                <a:latin typeface="Helvetica Neue"/>
              </a:rPr>
              <a:t>计算最优抓取顺序，适配边缘计算算法提供最优解。</a:t>
            </a:r>
          </a:p>
        </p:txBody>
      </p:sp>
      <p:cxnSp>
        <p:nvCxnSpPr>
          <p:cNvPr id="47" name="直接连接符 46">
            <a:extLst>
              <a:ext uri="{FF2B5EF4-FFF2-40B4-BE49-F238E27FC236}">
                <a16:creationId xmlns:a16="http://schemas.microsoft.com/office/drawing/2014/main" id="{5FADFC8C-FAA2-4CE7-9E5B-7FD9499A1F9D}"/>
              </a:ext>
            </a:extLst>
          </p:cNvPr>
          <p:cNvCxnSpPr>
            <a:cxnSpLocks/>
          </p:cNvCxnSpPr>
          <p:nvPr/>
        </p:nvCxnSpPr>
        <p:spPr>
          <a:xfrm>
            <a:off x="2244412" y="2369445"/>
            <a:ext cx="4332531" cy="0"/>
          </a:xfrm>
          <a:prstGeom prst="line">
            <a:avLst/>
          </a:prstGeom>
          <a:ln w="19050">
            <a:solidFill>
              <a:schemeClr val="accent1">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9ECBE6DA-12F7-4927-B263-2A8DB362A8B2}"/>
              </a:ext>
            </a:extLst>
          </p:cNvPr>
          <p:cNvCxnSpPr>
            <a:cxnSpLocks/>
          </p:cNvCxnSpPr>
          <p:nvPr/>
        </p:nvCxnSpPr>
        <p:spPr>
          <a:xfrm>
            <a:off x="2257553" y="3116919"/>
            <a:ext cx="4332531" cy="0"/>
          </a:xfrm>
          <a:prstGeom prst="line">
            <a:avLst/>
          </a:prstGeom>
          <a:ln w="19050">
            <a:solidFill>
              <a:schemeClr val="accent1">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C5E03A17-3B1E-4854-9E85-BC766A5D73D7}"/>
              </a:ext>
            </a:extLst>
          </p:cNvPr>
          <p:cNvCxnSpPr>
            <a:cxnSpLocks/>
          </p:cNvCxnSpPr>
          <p:nvPr/>
        </p:nvCxnSpPr>
        <p:spPr>
          <a:xfrm>
            <a:off x="2244412" y="1607533"/>
            <a:ext cx="4332531" cy="0"/>
          </a:xfrm>
          <a:prstGeom prst="line">
            <a:avLst/>
          </a:prstGeom>
          <a:ln w="28575">
            <a:solidFill>
              <a:schemeClr val="accent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57CB1C79-4CB8-4887-A2C4-D0FB75F1F8D3}"/>
              </a:ext>
            </a:extLst>
          </p:cNvPr>
          <p:cNvCxnSpPr>
            <a:cxnSpLocks/>
          </p:cNvCxnSpPr>
          <p:nvPr/>
        </p:nvCxnSpPr>
        <p:spPr>
          <a:xfrm>
            <a:off x="2231273" y="4066742"/>
            <a:ext cx="4332531" cy="0"/>
          </a:xfrm>
          <a:prstGeom prst="line">
            <a:avLst/>
          </a:prstGeom>
          <a:ln w="28575">
            <a:solidFill>
              <a:schemeClr val="accent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819E2473-5C37-4FE4-9366-A3DBCB7D6F7E}"/>
              </a:ext>
            </a:extLst>
          </p:cNvPr>
          <p:cNvCxnSpPr>
            <a:cxnSpLocks/>
          </p:cNvCxnSpPr>
          <p:nvPr/>
        </p:nvCxnSpPr>
        <p:spPr>
          <a:xfrm>
            <a:off x="2231273" y="4467582"/>
            <a:ext cx="4332531" cy="0"/>
          </a:xfrm>
          <a:prstGeom prst="line">
            <a:avLst/>
          </a:prstGeom>
          <a:ln w="28575">
            <a:solidFill>
              <a:schemeClr val="accent1">
                <a:lumMod val="50000"/>
              </a:schemeClr>
            </a:solidFill>
            <a:prstDash val="solid"/>
          </a:ln>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386A130E-F435-4322-B1E3-B72CEE222A3B}"/>
              </a:ext>
            </a:extLst>
          </p:cNvPr>
          <p:cNvSpPr txBox="1"/>
          <p:nvPr/>
        </p:nvSpPr>
        <p:spPr>
          <a:xfrm>
            <a:off x="2217700" y="4623155"/>
            <a:ext cx="4500012" cy="615553"/>
          </a:xfrm>
          <a:prstGeom prst="rect">
            <a:avLst/>
          </a:prstGeom>
          <a:noFill/>
        </p:spPr>
        <p:txBody>
          <a:bodyPr wrap="square">
            <a:spAutoFit/>
          </a:bodyPr>
          <a:lstStyle/>
          <a:p>
            <a:pPr marL="285750" indent="-285750" algn="l">
              <a:buFont typeface="Wingdings" panose="05000000000000000000" pitchFamily="2" charset="2"/>
              <a:buChar char="u"/>
            </a:pPr>
            <a:r>
              <a:rPr lang="zh-CN" altLang="en-US" b="1" i="0" dirty="0">
                <a:effectLst/>
                <a:latin typeface="Söhne"/>
              </a:rPr>
              <a:t>轨迹规划</a:t>
            </a:r>
            <a:r>
              <a:rPr lang="zh-CN" altLang="en-US" b="1" dirty="0">
                <a:solidFill>
                  <a:srgbClr val="000000"/>
                </a:solidFill>
                <a:latin typeface="Helvetica Neue"/>
              </a:rPr>
              <a:t>：</a:t>
            </a:r>
            <a:r>
              <a:rPr lang="zh-CN" altLang="en-US" sz="1600" dirty="0">
                <a:solidFill>
                  <a:srgbClr val="000000"/>
                </a:solidFill>
                <a:latin typeface="Helvetica Neue"/>
              </a:rPr>
              <a:t> 基于</a:t>
            </a:r>
            <a:r>
              <a:rPr lang="en-US" altLang="zh-CN" sz="1600" dirty="0">
                <a:solidFill>
                  <a:srgbClr val="000000"/>
                </a:solidFill>
                <a:latin typeface="Helvetica Neue"/>
              </a:rPr>
              <a:t>3D</a:t>
            </a:r>
            <a:r>
              <a:rPr lang="zh-CN" altLang="en-US" sz="1600" dirty="0">
                <a:solidFill>
                  <a:srgbClr val="000000"/>
                </a:solidFill>
                <a:latin typeface="Helvetica Neue"/>
              </a:rPr>
              <a:t>视觉信息生成最优抓取和放置路径。</a:t>
            </a:r>
          </a:p>
        </p:txBody>
      </p:sp>
      <p:sp>
        <p:nvSpPr>
          <p:cNvPr id="53" name="文本框 52">
            <a:extLst>
              <a:ext uri="{FF2B5EF4-FFF2-40B4-BE49-F238E27FC236}">
                <a16:creationId xmlns:a16="http://schemas.microsoft.com/office/drawing/2014/main" id="{9D8C4FB1-9A98-4A16-82A8-A6D3819E57A5}"/>
              </a:ext>
            </a:extLst>
          </p:cNvPr>
          <p:cNvSpPr txBox="1"/>
          <p:nvPr/>
        </p:nvSpPr>
        <p:spPr>
          <a:xfrm>
            <a:off x="2208735" y="5487714"/>
            <a:ext cx="4500012" cy="615553"/>
          </a:xfrm>
          <a:prstGeom prst="rect">
            <a:avLst/>
          </a:prstGeom>
          <a:noFill/>
        </p:spPr>
        <p:txBody>
          <a:bodyPr wrap="square">
            <a:spAutoFit/>
          </a:bodyPr>
          <a:lstStyle/>
          <a:p>
            <a:pPr marL="285750" indent="-285750" algn="l">
              <a:buFont typeface="Wingdings" panose="05000000000000000000" pitchFamily="2" charset="2"/>
              <a:buChar char="u"/>
            </a:pPr>
            <a:r>
              <a:rPr lang="zh-CN" altLang="en-US" b="1" i="0" dirty="0">
                <a:effectLst/>
                <a:latin typeface="Söhne"/>
              </a:rPr>
              <a:t>智能抓取系统</a:t>
            </a:r>
            <a:r>
              <a:rPr lang="zh-CN" altLang="en-US" b="1" dirty="0">
                <a:solidFill>
                  <a:srgbClr val="000000"/>
                </a:solidFill>
                <a:latin typeface="Helvetica Neue"/>
              </a:rPr>
              <a:t>：</a:t>
            </a:r>
            <a:r>
              <a:rPr lang="zh-CN" altLang="en-US" sz="1600" dirty="0">
                <a:solidFill>
                  <a:srgbClr val="000000"/>
                </a:solidFill>
                <a:latin typeface="Helvetica Neue"/>
              </a:rPr>
              <a:t> 基于</a:t>
            </a:r>
            <a:r>
              <a:rPr lang="en-US" altLang="zh-CN" sz="1600" dirty="0">
                <a:solidFill>
                  <a:srgbClr val="000000"/>
                </a:solidFill>
                <a:latin typeface="Helvetica Neue"/>
              </a:rPr>
              <a:t>3D</a:t>
            </a:r>
            <a:r>
              <a:rPr lang="zh-CN" altLang="en-US" sz="1600" dirty="0">
                <a:solidFill>
                  <a:srgbClr val="000000"/>
                </a:solidFill>
                <a:latin typeface="Helvetica Neue"/>
              </a:rPr>
              <a:t>视觉信息生成最优抓取和放置路径。</a:t>
            </a:r>
          </a:p>
        </p:txBody>
      </p:sp>
      <p:cxnSp>
        <p:nvCxnSpPr>
          <p:cNvPr id="54" name="直接连接符 53">
            <a:extLst>
              <a:ext uri="{FF2B5EF4-FFF2-40B4-BE49-F238E27FC236}">
                <a16:creationId xmlns:a16="http://schemas.microsoft.com/office/drawing/2014/main" id="{B7E91B4A-8821-41F7-A2EE-F39DF6BE38E5}"/>
              </a:ext>
            </a:extLst>
          </p:cNvPr>
          <p:cNvCxnSpPr>
            <a:cxnSpLocks/>
          </p:cNvCxnSpPr>
          <p:nvPr/>
        </p:nvCxnSpPr>
        <p:spPr>
          <a:xfrm>
            <a:off x="2231273" y="5322344"/>
            <a:ext cx="4332531" cy="0"/>
          </a:xfrm>
          <a:prstGeom prst="line">
            <a:avLst/>
          </a:prstGeom>
          <a:ln w="19050">
            <a:solidFill>
              <a:schemeClr val="accent1">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3A436A67-5B51-4C6B-A225-2D502EE850CC}"/>
              </a:ext>
            </a:extLst>
          </p:cNvPr>
          <p:cNvCxnSpPr>
            <a:cxnSpLocks/>
          </p:cNvCxnSpPr>
          <p:nvPr/>
        </p:nvCxnSpPr>
        <p:spPr>
          <a:xfrm>
            <a:off x="6583514" y="2020210"/>
            <a:ext cx="4879110" cy="0"/>
          </a:xfrm>
          <a:prstGeom prst="line">
            <a:avLst/>
          </a:prstGeom>
          <a:ln w="28575">
            <a:solidFill>
              <a:schemeClr val="accent1">
                <a:lumMod val="50000"/>
              </a:schemeClr>
            </a:solidFill>
            <a:prstDash val="solid"/>
          </a:ln>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B84ECDAD-DE63-4BD6-9E2C-32A9268AFB50}"/>
              </a:ext>
            </a:extLst>
          </p:cNvPr>
          <p:cNvSpPr txBox="1"/>
          <p:nvPr/>
        </p:nvSpPr>
        <p:spPr>
          <a:xfrm>
            <a:off x="6576943" y="2047345"/>
            <a:ext cx="1506072" cy="338554"/>
          </a:xfrm>
          <a:prstGeom prst="rect">
            <a:avLst/>
          </a:prstGeom>
          <a:noFill/>
        </p:spPr>
        <p:txBody>
          <a:bodyPr wrap="square" rtlCol="0">
            <a:spAutoFit/>
          </a:bodyPr>
          <a:lstStyle/>
          <a:p>
            <a:r>
              <a:rPr lang="en-US" altLang="zh-CN" sz="1600" b="1" dirty="0">
                <a:solidFill>
                  <a:schemeClr val="accent1">
                    <a:lumMod val="50000"/>
                  </a:schemeClr>
                </a:solidFill>
              </a:rPr>
              <a:t>III. </a:t>
            </a:r>
            <a:r>
              <a:rPr lang="zh-CN" altLang="en-US" sz="1600" b="1" dirty="0">
                <a:solidFill>
                  <a:schemeClr val="accent1">
                    <a:lumMod val="50000"/>
                  </a:schemeClr>
                </a:solidFill>
              </a:rPr>
              <a:t>崔城铭</a:t>
            </a:r>
          </a:p>
        </p:txBody>
      </p:sp>
      <p:cxnSp>
        <p:nvCxnSpPr>
          <p:cNvPr id="57" name="直接连接符 56">
            <a:extLst>
              <a:ext uri="{FF2B5EF4-FFF2-40B4-BE49-F238E27FC236}">
                <a16:creationId xmlns:a16="http://schemas.microsoft.com/office/drawing/2014/main" id="{21AE1224-25C8-4D78-AAD2-D0AA69CB9235}"/>
              </a:ext>
            </a:extLst>
          </p:cNvPr>
          <p:cNvCxnSpPr>
            <a:cxnSpLocks/>
          </p:cNvCxnSpPr>
          <p:nvPr/>
        </p:nvCxnSpPr>
        <p:spPr>
          <a:xfrm>
            <a:off x="6583512" y="2386085"/>
            <a:ext cx="4865969" cy="21194"/>
          </a:xfrm>
          <a:prstGeom prst="line">
            <a:avLst/>
          </a:prstGeom>
          <a:ln w="28575">
            <a:solidFill>
              <a:schemeClr val="accent1">
                <a:lumMod val="50000"/>
              </a:schemeClr>
            </a:solidFill>
            <a:prstDash val="solid"/>
          </a:ln>
        </p:spPr>
        <p:style>
          <a:lnRef idx="1">
            <a:schemeClr val="dk1"/>
          </a:lnRef>
          <a:fillRef idx="0">
            <a:schemeClr val="dk1"/>
          </a:fillRef>
          <a:effectRef idx="0">
            <a:schemeClr val="dk1"/>
          </a:effectRef>
          <a:fontRef idx="minor">
            <a:schemeClr val="tx1"/>
          </a:fontRef>
        </p:style>
      </p:cxnSp>
      <p:sp>
        <p:nvSpPr>
          <p:cNvPr id="64" name="文本框 63">
            <a:extLst>
              <a:ext uri="{FF2B5EF4-FFF2-40B4-BE49-F238E27FC236}">
                <a16:creationId xmlns:a16="http://schemas.microsoft.com/office/drawing/2014/main" id="{14788D0E-6F84-4E56-9978-93191354F11D}"/>
              </a:ext>
            </a:extLst>
          </p:cNvPr>
          <p:cNvSpPr txBox="1"/>
          <p:nvPr/>
        </p:nvSpPr>
        <p:spPr>
          <a:xfrm>
            <a:off x="6563804" y="2462508"/>
            <a:ext cx="4958097" cy="615553"/>
          </a:xfrm>
          <a:prstGeom prst="rect">
            <a:avLst/>
          </a:prstGeom>
          <a:noFill/>
        </p:spPr>
        <p:txBody>
          <a:bodyPr wrap="square">
            <a:spAutoFit/>
          </a:bodyPr>
          <a:lstStyle/>
          <a:p>
            <a:pPr marL="285750" indent="-285750" algn="l">
              <a:buFont typeface="Wingdings" panose="05000000000000000000" pitchFamily="2" charset="2"/>
              <a:buChar char="u"/>
            </a:pPr>
            <a:r>
              <a:rPr lang="zh-CN" altLang="en-US" b="1" i="0" dirty="0">
                <a:effectLst/>
                <a:latin typeface="Söhne"/>
              </a:rPr>
              <a:t>仿真环境搭建</a:t>
            </a:r>
            <a:r>
              <a:rPr lang="zh-CN" altLang="en-US" b="1" dirty="0">
                <a:latin typeface="Söhne"/>
              </a:rPr>
              <a:t>：</a:t>
            </a:r>
            <a:r>
              <a:rPr lang="zh-CN" altLang="en-US" sz="1600" dirty="0">
                <a:solidFill>
                  <a:srgbClr val="000000"/>
                </a:solidFill>
                <a:latin typeface="Helvetica Neue"/>
              </a:rPr>
              <a:t>在</a:t>
            </a:r>
            <a:r>
              <a:rPr lang="en-US" altLang="zh-CN" sz="1600" dirty="0">
                <a:solidFill>
                  <a:srgbClr val="000000"/>
                </a:solidFill>
              </a:rPr>
              <a:t>NVIDIA Isaac Sim</a:t>
            </a:r>
            <a:r>
              <a:rPr lang="zh-CN" altLang="en-US" sz="1600" dirty="0">
                <a:solidFill>
                  <a:srgbClr val="000000"/>
                </a:solidFill>
                <a:latin typeface="Helvetica Neue"/>
              </a:rPr>
              <a:t>环境建立多机器人仿真场景，支持云端部署。</a:t>
            </a:r>
          </a:p>
        </p:txBody>
      </p:sp>
      <p:sp>
        <p:nvSpPr>
          <p:cNvPr id="65" name="文本框 64">
            <a:extLst>
              <a:ext uri="{FF2B5EF4-FFF2-40B4-BE49-F238E27FC236}">
                <a16:creationId xmlns:a16="http://schemas.microsoft.com/office/drawing/2014/main" id="{564D58C9-BC83-4BD7-B481-1E59E3CF8764}"/>
              </a:ext>
            </a:extLst>
          </p:cNvPr>
          <p:cNvSpPr txBox="1"/>
          <p:nvPr/>
        </p:nvSpPr>
        <p:spPr>
          <a:xfrm>
            <a:off x="6570373" y="3212836"/>
            <a:ext cx="4958097" cy="615553"/>
          </a:xfrm>
          <a:prstGeom prst="rect">
            <a:avLst/>
          </a:prstGeom>
          <a:noFill/>
        </p:spPr>
        <p:txBody>
          <a:bodyPr wrap="square">
            <a:spAutoFit/>
          </a:bodyPr>
          <a:lstStyle/>
          <a:p>
            <a:pPr marL="285750" indent="-285750" algn="l">
              <a:buFont typeface="Wingdings" panose="05000000000000000000" pitchFamily="2" charset="2"/>
              <a:buChar char="u"/>
            </a:pPr>
            <a:r>
              <a:rPr lang="zh-CN" altLang="en-US" b="1" i="0" dirty="0">
                <a:effectLst/>
                <a:latin typeface="Söhne"/>
              </a:rPr>
              <a:t>仿真到现实算法</a:t>
            </a:r>
            <a:r>
              <a:rPr lang="zh-CN" altLang="en-US" b="1" dirty="0">
                <a:latin typeface="Söhne"/>
              </a:rPr>
              <a:t>：</a:t>
            </a:r>
            <a:r>
              <a:rPr lang="zh-CN" altLang="en-US" sz="1600" dirty="0">
                <a:solidFill>
                  <a:srgbClr val="000000"/>
                </a:solidFill>
                <a:latin typeface="Helvetica Neue"/>
              </a:rPr>
              <a:t> 开发将仿真中学到的参数和策略迁移到真实机器臂操作的算法。</a:t>
            </a:r>
          </a:p>
        </p:txBody>
      </p:sp>
      <p:cxnSp>
        <p:nvCxnSpPr>
          <p:cNvPr id="67" name="直接连接符 66">
            <a:extLst>
              <a:ext uri="{FF2B5EF4-FFF2-40B4-BE49-F238E27FC236}">
                <a16:creationId xmlns:a16="http://schemas.microsoft.com/office/drawing/2014/main" id="{BF68DF34-5DD2-474B-92F7-82BD715A4CAB}"/>
              </a:ext>
            </a:extLst>
          </p:cNvPr>
          <p:cNvCxnSpPr>
            <a:cxnSpLocks/>
          </p:cNvCxnSpPr>
          <p:nvPr/>
        </p:nvCxnSpPr>
        <p:spPr>
          <a:xfrm>
            <a:off x="6590084" y="4066742"/>
            <a:ext cx="4865969" cy="0"/>
          </a:xfrm>
          <a:prstGeom prst="line">
            <a:avLst/>
          </a:prstGeom>
          <a:ln w="28575">
            <a:solidFill>
              <a:schemeClr val="accent1">
                <a:lumMod val="50000"/>
              </a:schemeClr>
            </a:solidFill>
            <a:prstDash val="solid"/>
          </a:ln>
        </p:spPr>
        <p:style>
          <a:lnRef idx="1">
            <a:schemeClr val="dk1"/>
          </a:lnRef>
          <a:fillRef idx="0">
            <a:schemeClr val="dk1"/>
          </a:fillRef>
          <a:effectRef idx="0">
            <a:schemeClr val="dk1"/>
          </a:effectRef>
          <a:fontRef idx="minor">
            <a:schemeClr val="tx1"/>
          </a:fontRef>
        </p:style>
      </p:cxnSp>
      <p:sp>
        <p:nvSpPr>
          <p:cNvPr id="70" name="文本框 69">
            <a:extLst>
              <a:ext uri="{FF2B5EF4-FFF2-40B4-BE49-F238E27FC236}">
                <a16:creationId xmlns:a16="http://schemas.microsoft.com/office/drawing/2014/main" id="{980B6410-7ED2-4205-9762-B1447F64A7C5}"/>
              </a:ext>
            </a:extLst>
          </p:cNvPr>
          <p:cNvSpPr txBox="1"/>
          <p:nvPr/>
        </p:nvSpPr>
        <p:spPr>
          <a:xfrm>
            <a:off x="6583513" y="4113916"/>
            <a:ext cx="1506072" cy="338554"/>
          </a:xfrm>
          <a:prstGeom prst="rect">
            <a:avLst/>
          </a:prstGeom>
          <a:noFill/>
        </p:spPr>
        <p:txBody>
          <a:bodyPr wrap="square" rtlCol="0">
            <a:spAutoFit/>
          </a:bodyPr>
          <a:lstStyle/>
          <a:p>
            <a:r>
              <a:rPr lang="en-US" altLang="zh-CN" sz="1600" b="1" dirty="0">
                <a:solidFill>
                  <a:schemeClr val="accent1">
                    <a:lumMod val="50000"/>
                  </a:schemeClr>
                </a:solidFill>
              </a:rPr>
              <a:t>IV. </a:t>
            </a:r>
            <a:r>
              <a:rPr lang="zh-CN" altLang="en-US" sz="1600" b="1" dirty="0">
                <a:solidFill>
                  <a:schemeClr val="accent1">
                    <a:lumMod val="50000"/>
                  </a:schemeClr>
                </a:solidFill>
              </a:rPr>
              <a:t>全员</a:t>
            </a:r>
          </a:p>
        </p:txBody>
      </p:sp>
      <p:cxnSp>
        <p:nvCxnSpPr>
          <p:cNvPr id="71" name="直接连接符 70">
            <a:extLst>
              <a:ext uri="{FF2B5EF4-FFF2-40B4-BE49-F238E27FC236}">
                <a16:creationId xmlns:a16="http://schemas.microsoft.com/office/drawing/2014/main" id="{19701524-C697-4798-8614-542D106DD70B}"/>
              </a:ext>
            </a:extLst>
          </p:cNvPr>
          <p:cNvCxnSpPr>
            <a:cxnSpLocks/>
          </p:cNvCxnSpPr>
          <p:nvPr/>
        </p:nvCxnSpPr>
        <p:spPr>
          <a:xfrm>
            <a:off x="6583513" y="4467582"/>
            <a:ext cx="4865969" cy="0"/>
          </a:xfrm>
          <a:prstGeom prst="line">
            <a:avLst/>
          </a:prstGeom>
          <a:ln w="28575">
            <a:solidFill>
              <a:schemeClr val="accent1">
                <a:lumMod val="50000"/>
              </a:schemeClr>
            </a:solidFill>
            <a:prstDash val="solid"/>
          </a:ln>
        </p:spPr>
        <p:style>
          <a:lnRef idx="1">
            <a:schemeClr val="dk1"/>
          </a:lnRef>
          <a:fillRef idx="0">
            <a:schemeClr val="dk1"/>
          </a:fillRef>
          <a:effectRef idx="0">
            <a:schemeClr val="dk1"/>
          </a:effectRef>
          <a:fontRef idx="minor">
            <a:schemeClr val="tx1"/>
          </a:fontRef>
        </p:style>
      </p:cxnSp>
      <p:sp>
        <p:nvSpPr>
          <p:cNvPr id="72" name="文本框 71">
            <a:extLst>
              <a:ext uri="{FF2B5EF4-FFF2-40B4-BE49-F238E27FC236}">
                <a16:creationId xmlns:a16="http://schemas.microsoft.com/office/drawing/2014/main" id="{EE0D9DD6-6426-4106-A718-B47A52E4FC6D}"/>
              </a:ext>
            </a:extLst>
          </p:cNvPr>
          <p:cNvSpPr txBox="1"/>
          <p:nvPr/>
        </p:nvSpPr>
        <p:spPr>
          <a:xfrm>
            <a:off x="6564732" y="4755346"/>
            <a:ext cx="4958097" cy="1107996"/>
          </a:xfrm>
          <a:prstGeom prst="rect">
            <a:avLst/>
          </a:prstGeom>
          <a:noFill/>
        </p:spPr>
        <p:txBody>
          <a:bodyPr wrap="square">
            <a:spAutoFit/>
          </a:bodyPr>
          <a:lstStyle/>
          <a:p>
            <a:pPr marL="285750" indent="-285750" algn="l">
              <a:buFont typeface="Wingdings" panose="05000000000000000000" pitchFamily="2" charset="2"/>
              <a:buChar char="u"/>
            </a:pPr>
            <a:r>
              <a:rPr lang="zh-CN" altLang="en-US" b="1" dirty="0">
                <a:latin typeface="Söhne"/>
              </a:rPr>
              <a:t>整体系统集成与测试：</a:t>
            </a:r>
            <a:r>
              <a:rPr lang="zh-CN" altLang="en-US" sz="1600" dirty="0">
                <a:solidFill>
                  <a:srgbClr val="000000"/>
                </a:solidFill>
                <a:latin typeface="Helvetica Neue"/>
              </a:rPr>
              <a:t>将医疗物品抓取的</a:t>
            </a:r>
            <a:r>
              <a:rPr lang="en-US" altLang="zh-CN" sz="1600" dirty="0">
                <a:solidFill>
                  <a:srgbClr val="000000"/>
                </a:solidFill>
                <a:latin typeface="Helvetica Neue"/>
              </a:rPr>
              <a:t>3D</a:t>
            </a:r>
            <a:r>
              <a:rPr lang="zh-CN" altLang="en-US" sz="1600" dirty="0">
                <a:solidFill>
                  <a:srgbClr val="000000"/>
                </a:solidFill>
                <a:latin typeface="Helvetica Neue"/>
              </a:rPr>
              <a:t>视觉图像分割、机械臂抓取姿态规划、仿真环境与真实操作的算法有机整合，以实现高效、稳定的医用物品拣选系统。</a:t>
            </a:r>
          </a:p>
        </p:txBody>
      </p:sp>
      <p:grpSp>
        <p:nvGrpSpPr>
          <p:cNvPr id="3" name="组合 2">
            <a:extLst>
              <a:ext uri="{FF2B5EF4-FFF2-40B4-BE49-F238E27FC236}">
                <a16:creationId xmlns:a16="http://schemas.microsoft.com/office/drawing/2014/main" id="{49D6D65B-F942-27BD-6756-EEFEC0C84754}"/>
              </a:ext>
            </a:extLst>
          </p:cNvPr>
          <p:cNvGrpSpPr/>
          <p:nvPr/>
        </p:nvGrpSpPr>
        <p:grpSpPr>
          <a:xfrm>
            <a:off x="89334" y="2205816"/>
            <a:ext cx="1849123" cy="3782793"/>
            <a:chOff x="89334" y="2205816"/>
            <a:chExt cx="1849123" cy="3782793"/>
          </a:xfrm>
        </p:grpSpPr>
        <p:grpSp>
          <p:nvGrpSpPr>
            <p:cNvPr id="32" name="组合 31">
              <a:extLst>
                <a:ext uri="{FF2B5EF4-FFF2-40B4-BE49-F238E27FC236}">
                  <a16:creationId xmlns:a16="http://schemas.microsoft.com/office/drawing/2014/main" id="{FB8B8038-0B72-C185-E94C-9CC2CB8386A0}"/>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3C16194A-7BBD-2E9A-D4FB-A234E9E97DB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BEB44F3-0F38-300F-93E5-265DF4796AAD}"/>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27A076EB-ABD2-267F-C17F-4C3F9DA55811}"/>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8AAD8BE0-DDCA-70CB-4C0B-D92417741225}"/>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2" name="文本框 1">
              <a:extLst>
                <a:ext uri="{FF2B5EF4-FFF2-40B4-BE49-F238E27FC236}">
                  <a16:creationId xmlns:a16="http://schemas.microsoft.com/office/drawing/2014/main" id="{76BE77C7-F615-D98C-0453-21CD4596A563}"/>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分工与进度计划</a:t>
              </a:r>
            </a:p>
          </p:txBody>
        </p:sp>
      </p:grpSp>
      <p:sp>
        <p:nvSpPr>
          <p:cNvPr id="4" name="文本框 3">
            <a:extLst>
              <a:ext uri="{FF2B5EF4-FFF2-40B4-BE49-F238E27FC236}">
                <a16:creationId xmlns:a16="http://schemas.microsoft.com/office/drawing/2014/main" id="{8FBB4D50-1128-48F2-9DF6-9B19BAA739FC}"/>
              </a:ext>
            </a:extLst>
          </p:cNvPr>
          <p:cNvSpPr txBox="1"/>
          <p:nvPr/>
        </p:nvSpPr>
        <p:spPr>
          <a:xfrm>
            <a:off x="7575083" y="130899"/>
            <a:ext cx="5213684"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分工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进度计划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预算</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Tree>
    <p:extLst>
      <p:ext uri="{BB962C8B-B14F-4D97-AF65-F5344CB8AC3E}">
        <p14:creationId xmlns:p14="http://schemas.microsoft.com/office/powerpoint/2010/main" val="8815445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208735" y="0"/>
            <a:ext cx="4317193"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分工与进度计划</a:t>
            </a:r>
            <a:endParaRPr lang="en-US" altLang="zh-CN" sz="2800" b="1" dirty="0">
              <a:latin typeface="华文中宋" panose="02010600040101010101" pitchFamily="2" charset="-122"/>
              <a:ea typeface="华文中宋" panose="02010600040101010101" pitchFamily="2" charset="-122"/>
              <a:cs typeface="+mn-ea"/>
              <a:sym typeface="+mn-lt"/>
            </a:endParaRPr>
          </a:p>
        </p:txBody>
      </p:sp>
      <p:sp>
        <p:nvSpPr>
          <p:cNvPr id="40" name="矩形 39">
            <a:extLst>
              <a:ext uri="{FF2B5EF4-FFF2-40B4-BE49-F238E27FC236}">
                <a16:creationId xmlns:a16="http://schemas.microsoft.com/office/drawing/2014/main" id="{680A1C79-E434-492A-8CF2-B50F1A0D2E17}"/>
              </a:ext>
            </a:extLst>
          </p:cNvPr>
          <p:cNvSpPr/>
          <p:nvPr/>
        </p:nvSpPr>
        <p:spPr>
          <a:xfrm>
            <a:off x="2720546" y="1418126"/>
            <a:ext cx="8055112" cy="4280030"/>
          </a:xfrm>
          <a:prstGeom prst="rect">
            <a:avLst/>
          </a:prstGeom>
          <a:noFill/>
          <a:ln w="57150">
            <a:solidFill>
              <a:srgbClr val="C8161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F992595-3F21-48CC-8ABE-1777F7E4F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542" y="1418126"/>
            <a:ext cx="8055112" cy="4280030"/>
          </a:xfrm>
          <a:prstGeom prst="rect">
            <a:avLst/>
          </a:prstGeom>
        </p:spPr>
      </p:pic>
      <p:sp>
        <p:nvSpPr>
          <p:cNvPr id="59" name="直角三角形 15">
            <a:extLst>
              <a:ext uri="{FF2B5EF4-FFF2-40B4-BE49-F238E27FC236}">
                <a16:creationId xmlns:a16="http://schemas.microsoft.com/office/drawing/2014/main" id="{FF7ECCD6-D279-4951-B7C6-1DC3F0A45E92}"/>
              </a:ext>
            </a:extLst>
          </p:cNvPr>
          <p:cNvSpPr/>
          <p:nvPr/>
        </p:nvSpPr>
        <p:spPr>
          <a:xfrm rot="5400000">
            <a:off x="6545727" y="2641788"/>
            <a:ext cx="624765" cy="664363"/>
          </a:xfrm>
          <a:custGeom>
            <a:avLst/>
            <a:gdLst>
              <a:gd name="connsiteX0" fmla="*/ 0 w 522699"/>
              <a:gd name="connsiteY0" fmla="*/ 565500 h 565500"/>
              <a:gd name="connsiteX1" fmla="*/ 0 w 522699"/>
              <a:gd name="connsiteY1" fmla="*/ 0 h 565500"/>
              <a:gd name="connsiteX2" fmla="*/ 522699 w 522699"/>
              <a:gd name="connsiteY2" fmla="*/ 565500 h 565500"/>
              <a:gd name="connsiteX3" fmla="*/ 0 w 522699"/>
              <a:gd name="connsiteY3" fmla="*/ 565500 h 565500"/>
              <a:gd name="connsiteX0" fmla="*/ 0 w 737850"/>
              <a:gd name="connsiteY0" fmla="*/ 717900 h 717900"/>
              <a:gd name="connsiteX1" fmla="*/ 215151 w 737850"/>
              <a:gd name="connsiteY1" fmla="*/ 0 h 717900"/>
              <a:gd name="connsiteX2" fmla="*/ 737850 w 737850"/>
              <a:gd name="connsiteY2" fmla="*/ 565500 h 717900"/>
              <a:gd name="connsiteX3" fmla="*/ 0 w 737850"/>
              <a:gd name="connsiteY3" fmla="*/ 717900 h 717900"/>
              <a:gd name="connsiteX0" fmla="*/ 0 w 737850"/>
              <a:gd name="connsiteY0" fmla="*/ 726865 h 726865"/>
              <a:gd name="connsiteX1" fmla="*/ 107575 w 737850"/>
              <a:gd name="connsiteY1" fmla="*/ 0 h 726865"/>
              <a:gd name="connsiteX2" fmla="*/ 737850 w 737850"/>
              <a:gd name="connsiteY2" fmla="*/ 574465 h 726865"/>
              <a:gd name="connsiteX3" fmla="*/ 0 w 737850"/>
              <a:gd name="connsiteY3" fmla="*/ 726865 h 726865"/>
            </a:gdLst>
            <a:ahLst/>
            <a:cxnLst>
              <a:cxn ang="0">
                <a:pos x="connsiteX0" y="connsiteY0"/>
              </a:cxn>
              <a:cxn ang="0">
                <a:pos x="connsiteX1" y="connsiteY1"/>
              </a:cxn>
              <a:cxn ang="0">
                <a:pos x="connsiteX2" y="connsiteY2"/>
              </a:cxn>
              <a:cxn ang="0">
                <a:pos x="connsiteX3" y="connsiteY3"/>
              </a:cxn>
            </a:cxnLst>
            <a:rect l="l" t="t" r="r" b="b"/>
            <a:pathLst>
              <a:path w="737850" h="726865">
                <a:moveTo>
                  <a:pt x="0" y="726865"/>
                </a:moveTo>
                <a:lnTo>
                  <a:pt x="107575" y="0"/>
                </a:lnTo>
                <a:lnTo>
                  <a:pt x="737850" y="574465"/>
                </a:lnTo>
                <a:lnTo>
                  <a:pt x="0" y="726865"/>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E5D0AFD2-720A-4CC3-ACFC-08D66E0BE6A4}"/>
              </a:ext>
            </a:extLst>
          </p:cNvPr>
          <p:cNvSpPr/>
          <p:nvPr/>
        </p:nvSpPr>
        <p:spPr>
          <a:xfrm>
            <a:off x="6618046" y="2731404"/>
            <a:ext cx="1315609" cy="141708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提前开始进行项目初期任务</a:t>
            </a:r>
          </a:p>
        </p:txBody>
      </p:sp>
      <p:sp>
        <p:nvSpPr>
          <p:cNvPr id="60" name="矩形: 圆角 59">
            <a:extLst>
              <a:ext uri="{FF2B5EF4-FFF2-40B4-BE49-F238E27FC236}">
                <a16:creationId xmlns:a16="http://schemas.microsoft.com/office/drawing/2014/main" id="{D5B0BF74-9346-40A5-9BA8-4DA8F02D0D3D}"/>
              </a:ext>
            </a:extLst>
          </p:cNvPr>
          <p:cNvSpPr/>
          <p:nvPr/>
        </p:nvSpPr>
        <p:spPr>
          <a:xfrm>
            <a:off x="9022469" y="2330258"/>
            <a:ext cx="1315609" cy="80229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时间较紧</a:t>
            </a:r>
          </a:p>
        </p:txBody>
      </p:sp>
      <p:sp>
        <p:nvSpPr>
          <p:cNvPr id="61" name="直角三角形 15">
            <a:extLst>
              <a:ext uri="{FF2B5EF4-FFF2-40B4-BE49-F238E27FC236}">
                <a16:creationId xmlns:a16="http://schemas.microsoft.com/office/drawing/2014/main" id="{3AFF64CC-5E43-4497-9C2D-7190BE3BE086}"/>
              </a:ext>
            </a:extLst>
          </p:cNvPr>
          <p:cNvSpPr/>
          <p:nvPr/>
        </p:nvSpPr>
        <p:spPr>
          <a:xfrm rot="5400000">
            <a:off x="9040223" y="2997771"/>
            <a:ext cx="413470" cy="448989"/>
          </a:xfrm>
          <a:custGeom>
            <a:avLst/>
            <a:gdLst>
              <a:gd name="connsiteX0" fmla="*/ 0 w 522699"/>
              <a:gd name="connsiteY0" fmla="*/ 565500 h 565500"/>
              <a:gd name="connsiteX1" fmla="*/ 0 w 522699"/>
              <a:gd name="connsiteY1" fmla="*/ 0 h 565500"/>
              <a:gd name="connsiteX2" fmla="*/ 522699 w 522699"/>
              <a:gd name="connsiteY2" fmla="*/ 565500 h 565500"/>
              <a:gd name="connsiteX3" fmla="*/ 0 w 522699"/>
              <a:gd name="connsiteY3" fmla="*/ 565500 h 565500"/>
              <a:gd name="connsiteX0" fmla="*/ 0 w 737850"/>
              <a:gd name="connsiteY0" fmla="*/ 717900 h 717900"/>
              <a:gd name="connsiteX1" fmla="*/ 215151 w 737850"/>
              <a:gd name="connsiteY1" fmla="*/ 0 h 717900"/>
              <a:gd name="connsiteX2" fmla="*/ 737850 w 737850"/>
              <a:gd name="connsiteY2" fmla="*/ 565500 h 717900"/>
              <a:gd name="connsiteX3" fmla="*/ 0 w 737850"/>
              <a:gd name="connsiteY3" fmla="*/ 717900 h 717900"/>
              <a:gd name="connsiteX0" fmla="*/ 0 w 737850"/>
              <a:gd name="connsiteY0" fmla="*/ 726865 h 726865"/>
              <a:gd name="connsiteX1" fmla="*/ 107575 w 737850"/>
              <a:gd name="connsiteY1" fmla="*/ 0 h 726865"/>
              <a:gd name="connsiteX2" fmla="*/ 737850 w 737850"/>
              <a:gd name="connsiteY2" fmla="*/ 574465 h 726865"/>
              <a:gd name="connsiteX3" fmla="*/ 0 w 737850"/>
              <a:gd name="connsiteY3" fmla="*/ 726865 h 726865"/>
            </a:gdLst>
            <a:ahLst/>
            <a:cxnLst>
              <a:cxn ang="0">
                <a:pos x="connsiteX0" y="connsiteY0"/>
              </a:cxn>
              <a:cxn ang="0">
                <a:pos x="connsiteX1" y="connsiteY1"/>
              </a:cxn>
              <a:cxn ang="0">
                <a:pos x="connsiteX2" y="connsiteY2"/>
              </a:cxn>
              <a:cxn ang="0">
                <a:pos x="connsiteX3" y="connsiteY3"/>
              </a:cxn>
            </a:cxnLst>
            <a:rect l="l" t="t" r="r" b="b"/>
            <a:pathLst>
              <a:path w="737850" h="726865">
                <a:moveTo>
                  <a:pt x="0" y="726865"/>
                </a:moveTo>
                <a:lnTo>
                  <a:pt x="107575" y="0"/>
                </a:lnTo>
                <a:lnTo>
                  <a:pt x="737850" y="574465"/>
                </a:lnTo>
                <a:lnTo>
                  <a:pt x="0" y="726865"/>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E2E7AD81-1D16-F224-4FFA-C142CBD8C206}"/>
              </a:ext>
            </a:extLst>
          </p:cNvPr>
          <p:cNvGrpSpPr/>
          <p:nvPr/>
        </p:nvGrpSpPr>
        <p:grpSpPr>
          <a:xfrm>
            <a:off x="89334" y="2205816"/>
            <a:ext cx="1849123" cy="3782793"/>
            <a:chOff x="89334" y="2205816"/>
            <a:chExt cx="1849123" cy="3782793"/>
          </a:xfrm>
        </p:grpSpPr>
        <p:grpSp>
          <p:nvGrpSpPr>
            <p:cNvPr id="32" name="组合 31">
              <a:extLst>
                <a:ext uri="{FF2B5EF4-FFF2-40B4-BE49-F238E27FC236}">
                  <a16:creationId xmlns:a16="http://schemas.microsoft.com/office/drawing/2014/main" id="{FB8B8038-0B72-C185-E94C-9CC2CB8386A0}"/>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3C16194A-7BBD-2E9A-D4FB-A234E9E97DB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BEB44F3-0F38-300F-93E5-265DF4796AAD}"/>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27A076EB-ABD2-267F-C17F-4C3F9DA55811}"/>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8AAD8BE0-DDCA-70CB-4C0B-D92417741225}"/>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2" name="文本框 1">
              <a:extLst>
                <a:ext uri="{FF2B5EF4-FFF2-40B4-BE49-F238E27FC236}">
                  <a16:creationId xmlns:a16="http://schemas.microsoft.com/office/drawing/2014/main" id="{55F063A4-2A8A-D103-12C4-4BC4010738DA}"/>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分工与进度计划</a:t>
              </a:r>
            </a:p>
          </p:txBody>
        </p:sp>
      </p:grpSp>
      <p:sp>
        <p:nvSpPr>
          <p:cNvPr id="4" name="文本框 3">
            <a:extLst>
              <a:ext uri="{FF2B5EF4-FFF2-40B4-BE49-F238E27FC236}">
                <a16:creationId xmlns:a16="http://schemas.microsoft.com/office/drawing/2014/main" id="{719C39A7-A112-B2C2-1EFA-B29B88BC5997}"/>
              </a:ext>
            </a:extLst>
          </p:cNvPr>
          <p:cNvSpPr txBox="1"/>
          <p:nvPr/>
        </p:nvSpPr>
        <p:spPr>
          <a:xfrm>
            <a:off x="7575083" y="130899"/>
            <a:ext cx="5213684" cy="719428"/>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分工</a:t>
            </a:r>
            <a:r>
              <a:rPr lang="zh-CN" altLang="en-US" sz="2400" b="1" dirty="0">
                <a:latin typeface="华文中宋" panose="02010600040101010101" pitchFamily="2" charset="-122"/>
                <a:ea typeface="华文中宋" panose="02010600040101010101" pitchFamily="2" charset="-122"/>
                <a:cs typeface="+mn-ea"/>
                <a:sym typeface="+mn-lt"/>
              </a:rPr>
              <a:t>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进度计划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预算</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spTree>
    <p:extLst>
      <p:ext uri="{BB962C8B-B14F-4D97-AF65-F5344CB8AC3E}">
        <p14:creationId xmlns:p14="http://schemas.microsoft.com/office/powerpoint/2010/main" val="156011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ppt_x"/>
                                          </p:val>
                                        </p:tav>
                                        <p:tav tm="100000">
                                          <p:val>
                                            <p:strVal val="#ppt_x"/>
                                          </p:val>
                                        </p:tav>
                                      </p:tavLst>
                                    </p:anim>
                                    <p:anim calcmode="lin" valueType="num">
                                      <p:cBhvr additive="base">
                                        <p:cTn id="18" dur="500" fill="hold"/>
                                        <p:tgtEl>
                                          <p:spTgt spid="6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500" fill="hold"/>
                                        <p:tgtEl>
                                          <p:spTgt spid="61"/>
                                        </p:tgtEl>
                                        <p:attrNameLst>
                                          <p:attrName>ppt_x</p:attrName>
                                        </p:attrNameLst>
                                      </p:cBhvr>
                                      <p:tavLst>
                                        <p:tav tm="0">
                                          <p:val>
                                            <p:strVal val="#ppt_x"/>
                                          </p:val>
                                        </p:tav>
                                        <p:tav tm="100000">
                                          <p:val>
                                            <p:strVal val="#ppt_x"/>
                                          </p:val>
                                        </p:tav>
                                      </p:tavLst>
                                    </p:anim>
                                    <p:anim calcmode="lin" valueType="num">
                                      <p:cBhvr additive="base">
                                        <p:cTn id="2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8" grpId="0" animBg="1"/>
      <p:bldP spid="60" grpId="0" animBg="1"/>
      <p:bldP spid="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208735" y="0"/>
            <a:ext cx="4317193"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分工与进度计划</a:t>
            </a:r>
            <a:endParaRPr lang="en-US" altLang="zh-CN" sz="2800" b="1" dirty="0">
              <a:latin typeface="华文中宋" panose="02010600040101010101" pitchFamily="2" charset="-122"/>
              <a:ea typeface="华文中宋" panose="02010600040101010101" pitchFamily="2" charset="-122"/>
              <a:cs typeface="+mn-ea"/>
              <a:sym typeface="+mn-lt"/>
            </a:endParaRPr>
          </a:p>
        </p:txBody>
      </p:sp>
      <p:sp>
        <p:nvSpPr>
          <p:cNvPr id="39" name="文本框 38">
            <a:extLst>
              <a:ext uri="{FF2B5EF4-FFF2-40B4-BE49-F238E27FC236}">
                <a16:creationId xmlns:a16="http://schemas.microsoft.com/office/drawing/2014/main" id="{2E660000-32A5-430A-AC89-F611EFFA9E2A}"/>
              </a:ext>
            </a:extLst>
          </p:cNvPr>
          <p:cNvSpPr txBox="1"/>
          <p:nvPr/>
        </p:nvSpPr>
        <p:spPr>
          <a:xfrm>
            <a:off x="7575083" y="130899"/>
            <a:ext cx="5213684" cy="719428"/>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分工</a:t>
            </a:r>
            <a:r>
              <a:rPr lang="zh-CN" altLang="en-US" sz="2400" b="1" dirty="0">
                <a:latin typeface="华文中宋" panose="02010600040101010101" pitchFamily="2" charset="-122"/>
                <a:ea typeface="华文中宋" panose="02010600040101010101" pitchFamily="2" charset="-122"/>
                <a:cs typeface="+mn-ea"/>
                <a:sym typeface="+mn-lt"/>
              </a:rPr>
              <a:t>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进度计划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预算</a:t>
            </a:r>
            <a:endParaRPr lang="en-US" altLang="zh-CN" sz="2400" b="1" dirty="0">
              <a:latin typeface="华文中宋" panose="02010600040101010101" pitchFamily="2" charset="-122"/>
              <a:ea typeface="华文中宋" panose="02010600040101010101" pitchFamily="2" charset="-122"/>
              <a:cs typeface="+mn-ea"/>
              <a:sym typeface="+mn-lt"/>
            </a:endParaRPr>
          </a:p>
        </p:txBody>
      </p:sp>
      <p:graphicFrame>
        <p:nvGraphicFramePr>
          <p:cNvPr id="2" name="表格 2">
            <a:extLst>
              <a:ext uri="{FF2B5EF4-FFF2-40B4-BE49-F238E27FC236}">
                <a16:creationId xmlns:a16="http://schemas.microsoft.com/office/drawing/2014/main" id="{49C4F565-F66C-41CF-A541-39DE838C1809}"/>
              </a:ext>
            </a:extLst>
          </p:cNvPr>
          <p:cNvGraphicFramePr>
            <a:graphicFrameLocks noGrp="1"/>
          </p:cNvGraphicFramePr>
          <p:nvPr/>
        </p:nvGraphicFramePr>
        <p:xfrm>
          <a:off x="3071576" y="1705521"/>
          <a:ext cx="7860808" cy="4331538"/>
        </p:xfrm>
        <a:graphic>
          <a:graphicData uri="http://schemas.openxmlformats.org/drawingml/2006/table">
            <a:tbl>
              <a:tblPr firstRow="1" bandRow="1">
                <a:tableStyleId>{073A0DAA-6AF3-43AB-8588-CEC1D06C72B9}</a:tableStyleId>
              </a:tblPr>
              <a:tblGrid>
                <a:gridCol w="2620269">
                  <a:extLst>
                    <a:ext uri="{9D8B030D-6E8A-4147-A177-3AD203B41FA5}">
                      <a16:colId xmlns:a16="http://schemas.microsoft.com/office/drawing/2014/main" val="294797543"/>
                    </a:ext>
                  </a:extLst>
                </a:gridCol>
                <a:gridCol w="2624180">
                  <a:extLst>
                    <a:ext uri="{9D8B030D-6E8A-4147-A177-3AD203B41FA5}">
                      <a16:colId xmlns:a16="http://schemas.microsoft.com/office/drawing/2014/main" val="1470755724"/>
                    </a:ext>
                  </a:extLst>
                </a:gridCol>
                <a:gridCol w="2616359">
                  <a:extLst>
                    <a:ext uri="{9D8B030D-6E8A-4147-A177-3AD203B41FA5}">
                      <a16:colId xmlns:a16="http://schemas.microsoft.com/office/drawing/2014/main" val="741173190"/>
                    </a:ext>
                  </a:extLst>
                </a:gridCol>
              </a:tblGrid>
              <a:tr h="721923">
                <a:tc>
                  <a:txBody>
                    <a:bodyPr/>
                    <a:lstStyle/>
                    <a:p>
                      <a:pPr algn="ctr"/>
                      <a:r>
                        <a:rPr lang="zh-CN" altLang="en-US" sz="2400" dirty="0">
                          <a:latin typeface="+mn-ea"/>
                          <a:ea typeface="+mn-ea"/>
                        </a:rPr>
                        <a:t>序号</a:t>
                      </a:r>
                    </a:p>
                  </a:txBody>
                  <a:tcPr anchor="ctr"/>
                </a:tc>
                <a:tc>
                  <a:txBody>
                    <a:bodyPr/>
                    <a:lstStyle/>
                    <a:p>
                      <a:pPr algn="ctr"/>
                      <a:r>
                        <a:rPr lang="zh-CN" altLang="en-US" sz="2400" dirty="0">
                          <a:latin typeface="+mn-ea"/>
                          <a:ea typeface="+mn-ea"/>
                        </a:rPr>
                        <a:t>项目模块</a:t>
                      </a:r>
                    </a:p>
                  </a:txBody>
                  <a:tcPr anchor="ctr"/>
                </a:tc>
                <a:tc>
                  <a:txBody>
                    <a:bodyPr/>
                    <a:lstStyle/>
                    <a:p>
                      <a:pPr algn="ctr"/>
                      <a:r>
                        <a:rPr lang="zh-CN" altLang="en-US" sz="2400" dirty="0">
                          <a:latin typeface="+mn-ea"/>
                          <a:ea typeface="+mn-ea"/>
                        </a:rPr>
                        <a:t>金额</a:t>
                      </a:r>
                    </a:p>
                  </a:txBody>
                  <a:tcPr anchor="ctr"/>
                </a:tc>
                <a:extLst>
                  <a:ext uri="{0D108BD9-81ED-4DB2-BD59-A6C34878D82A}">
                    <a16:rowId xmlns:a16="http://schemas.microsoft.com/office/drawing/2014/main" val="2053401817"/>
                  </a:ext>
                </a:extLst>
              </a:tr>
              <a:tr h="721923">
                <a:tc>
                  <a:txBody>
                    <a:bodyPr/>
                    <a:lstStyle/>
                    <a:p>
                      <a:pPr algn="ctr"/>
                      <a:r>
                        <a:rPr lang="en-US" altLang="zh-CN" sz="2400" dirty="0">
                          <a:latin typeface="+mn-ea"/>
                          <a:ea typeface="+mn-ea"/>
                        </a:rPr>
                        <a:t>1</a:t>
                      </a:r>
                      <a:endParaRPr lang="zh-CN" altLang="en-US" sz="2400" dirty="0">
                        <a:latin typeface="+mn-ea"/>
                        <a:ea typeface="+mn-ea"/>
                      </a:endParaRPr>
                    </a:p>
                  </a:txBody>
                  <a:tcPr anchor="ctr"/>
                </a:tc>
                <a:tc>
                  <a:txBody>
                    <a:bodyPr/>
                    <a:lstStyle/>
                    <a:p>
                      <a:pPr algn="ctr"/>
                      <a:r>
                        <a:rPr lang="zh-CN" altLang="en-US" sz="2400" dirty="0">
                          <a:latin typeface="+mn-ea"/>
                          <a:ea typeface="+mn-ea"/>
                        </a:rPr>
                        <a:t>摄像设备</a:t>
                      </a:r>
                    </a:p>
                  </a:txBody>
                  <a:tcPr anchor="ctr"/>
                </a:tc>
                <a:tc>
                  <a:txBody>
                    <a:bodyPr/>
                    <a:lstStyle/>
                    <a:p>
                      <a:pPr algn="ctr"/>
                      <a:r>
                        <a:rPr lang="en-US" altLang="zh-CN" sz="2400" dirty="0">
                          <a:latin typeface="+mn-ea"/>
                          <a:ea typeface="+mn-ea"/>
                        </a:rPr>
                        <a:t>3000</a:t>
                      </a:r>
                      <a:endParaRPr lang="zh-CN" altLang="en-US" sz="2400" dirty="0">
                        <a:latin typeface="+mn-ea"/>
                        <a:ea typeface="+mn-ea"/>
                      </a:endParaRPr>
                    </a:p>
                  </a:txBody>
                  <a:tcPr anchor="ctr"/>
                </a:tc>
                <a:extLst>
                  <a:ext uri="{0D108BD9-81ED-4DB2-BD59-A6C34878D82A}">
                    <a16:rowId xmlns:a16="http://schemas.microsoft.com/office/drawing/2014/main" val="158575193"/>
                  </a:ext>
                </a:extLst>
              </a:tr>
              <a:tr h="721923">
                <a:tc>
                  <a:txBody>
                    <a:bodyPr/>
                    <a:lstStyle/>
                    <a:p>
                      <a:pPr algn="ctr"/>
                      <a:r>
                        <a:rPr lang="en-US" altLang="zh-CN" sz="2400" dirty="0">
                          <a:latin typeface="+mn-ea"/>
                          <a:ea typeface="+mn-ea"/>
                        </a:rPr>
                        <a:t>2</a:t>
                      </a:r>
                      <a:endParaRPr lang="zh-CN" altLang="en-US" sz="2400" dirty="0">
                        <a:latin typeface="+mn-ea"/>
                        <a:ea typeface="+mn-ea"/>
                      </a:endParaRPr>
                    </a:p>
                  </a:txBody>
                  <a:tcPr anchor="ctr"/>
                </a:tc>
                <a:tc>
                  <a:txBody>
                    <a:bodyPr/>
                    <a:lstStyle/>
                    <a:p>
                      <a:pPr algn="ctr"/>
                      <a:r>
                        <a:rPr lang="zh-CN" altLang="en-US" sz="2400" dirty="0">
                          <a:latin typeface="+mn-ea"/>
                          <a:ea typeface="+mn-ea"/>
                        </a:rPr>
                        <a:t>软件许可</a:t>
                      </a:r>
                    </a:p>
                  </a:txBody>
                  <a:tcPr anchor="ctr"/>
                </a:tc>
                <a:tc>
                  <a:txBody>
                    <a:bodyPr/>
                    <a:lstStyle/>
                    <a:p>
                      <a:pPr algn="ctr"/>
                      <a:r>
                        <a:rPr lang="en-US" altLang="zh-CN" sz="2400" dirty="0">
                          <a:latin typeface="+mn-ea"/>
                          <a:ea typeface="+mn-ea"/>
                        </a:rPr>
                        <a:t>2500</a:t>
                      </a:r>
                      <a:endParaRPr lang="zh-CN" altLang="en-US" sz="2400" dirty="0">
                        <a:latin typeface="+mn-ea"/>
                        <a:ea typeface="+mn-ea"/>
                      </a:endParaRPr>
                    </a:p>
                  </a:txBody>
                  <a:tcPr anchor="ctr"/>
                </a:tc>
                <a:extLst>
                  <a:ext uri="{0D108BD9-81ED-4DB2-BD59-A6C34878D82A}">
                    <a16:rowId xmlns:a16="http://schemas.microsoft.com/office/drawing/2014/main" val="2344146212"/>
                  </a:ext>
                </a:extLst>
              </a:tr>
              <a:tr h="721923">
                <a:tc>
                  <a:txBody>
                    <a:bodyPr/>
                    <a:lstStyle/>
                    <a:p>
                      <a:pPr algn="ctr"/>
                      <a:r>
                        <a:rPr lang="en-US" altLang="zh-CN" sz="2400" dirty="0">
                          <a:latin typeface="+mn-ea"/>
                          <a:ea typeface="+mn-ea"/>
                        </a:rPr>
                        <a:t>3</a:t>
                      </a:r>
                      <a:endParaRPr lang="zh-CN" altLang="en-US" sz="2400" dirty="0">
                        <a:latin typeface="+mn-ea"/>
                        <a:ea typeface="+mn-ea"/>
                      </a:endParaRPr>
                    </a:p>
                  </a:txBody>
                  <a:tcPr anchor="ctr"/>
                </a:tc>
                <a:tc>
                  <a:txBody>
                    <a:bodyPr/>
                    <a:lstStyle/>
                    <a:p>
                      <a:pPr algn="ctr"/>
                      <a:r>
                        <a:rPr lang="zh-CN" altLang="en-US" sz="2400" dirty="0">
                          <a:latin typeface="+mn-ea"/>
                          <a:ea typeface="+mn-ea"/>
                        </a:rPr>
                        <a:t>硬件组件</a:t>
                      </a:r>
                    </a:p>
                  </a:txBody>
                  <a:tcPr anchor="ctr"/>
                </a:tc>
                <a:tc>
                  <a:txBody>
                    <a:bodyPr/>
                    <a:lstStyle/>
                    <a:p>
                      <a:pPr algn="ctr"/>
                      <a:r>
                        <a:rPr lang="en-US" altLang="zh-CN" sz="2400" dirty="0">
                          <a:latin typeface="+mn-ea"/>
                          <a:ea typeface="+mn-ea"/>
                        </a:rPr>
                        <a:t>2000</a:t>
                      </a:r>
                      <a:endParaRPr lang="zh-CN" altLang="en-US" sz="2400" dirty="0">
                        <a:latin typeface="+mn-ea"/>
                        <a:ea typeface="+mn-ea"/>
                      </a:endParaRPr>
                    </a:p>
                  </a:txBody>
                  <a:tcPr anchor="ctr"/>
                </a:tc>
                <a:extLst>
                  <a:ext uri="{0D108BD9-81ED-4DB2-BD59-A6C34878D82A}">
                    <a16:rowId xmlns:a16="http://schemas.microsoft.com/office/drawing/2014/main" val="3838657086"/>
                  </a:ext>
                </a:extLst>
              </a:tr>
              <a:tr h="721923">
                <a:tc>
                  <a:txBody>
                    <a:bodyPr/>
                    <a:lstStyle/>
                    <a:p>
                      <a:pPr algn="ctr"/>
                      <a:r>
                        <a:rPr lang="en-US" altLang="zh-CN" sz="2400" dirty="0">
                          <a:latin typeface="+mn-ea"/>
                          <a:ea typeface="+mn-ea"/>
                        </a:rPr>
                        <a:t>4</a:t>
                      </a:r>
                      <a:endParaRPr lang="zh-CN" altLang="en-US" sz="2400" dirty="0">
                        <a:latin typeface="+mn-ea"/>
                        <a:ea typeface="+mn-ea"/>
                      </a:endParaRPr>
                    </a:p>
                  </a:txBody>
                  <a:tcPr anchor="ctr"/>
                </a:tc>
                <a:tc>
                  <a:txBody>
                    <a:bodyPr/>
                    <a:lstStyle/>
                    <a:p>
                      <a:pPr algn="ctr"/>
                      <a:r>
                        <a:rPr lang="zh-CN" altLang="en-US" sz="2400" dirty="0">
                          <a:latin typeface="+mn-ea"/>
                          <a:ea typeface="+mn-ea"/>
                        </a:rPr>
                        <a:t>实验耗材</a:t>
                      </a:r>
                    </a:p>
                  </a:txBody>
                  <a:tcPr anchor="ctr"/>
                </a:tc>
                <a:tc>
                  <a:txBody>
                    <a:bodyPr/>
                    <a:lstStyle/>
                    <a:p>
                      <a:pPr algn="ctr"/>
                      <a:r>
                        <a:rPr lang="en-US" altLang="zh-CN" sz="2400" dirty="0">
                          <a:latin typeface="+mn-ea"/>
                          <a:ea typeface="+mn-ea"/>
                        </a:rPr>
                        <a:t>2500</a:t>
                      </a:r>
                      <a:endParaRPr lang="zh-CN" altLang="en-US" sz="2400" dirty="0">
                        <a:latin typeface="+mn-ea"/>
                        <a:ea typeface="+mn-ea"/>
                      </a:endParaRPr>
                    </a:p>
                  </a:txBody>
                  <a:tcPr anchor="ctr"/>
                </a:tc>
                <a:extLst>
                  <a:ext uri="{0D108BD9-81ED-4DB2-BD59-A6C34878D82A}">
                    <a16:rowId xmlns:a16="http://schemas.microsoft.com/office/drawing/2014/main" val="3329447396"/>
                  </a:ext>
                </a:extLst>
              </a:tr>
              <a:tr h="721923">
                <a:tc>
                  <a:txBody>
                    <a:bodyPr/>
                    <a:lstStyle/>
                    <a:p>
                      <a:pPr algn="ctr"/>
                      <a:r>
                        <a:rPr lang="zh-CN" altLang="en-US" sz="2400" dirty="0">
                          <a:latin typeface="+mn-ea"/>
                          <a:ea typeface="+mn-ea"/>
                        </a:rPr>
                        <a:t>总计</a:t>
                      </a:r>
                    </a:p>
                  </a:txBody>
                  <a:tcPr anchor="ctr"/>
                </a:tc>
                <a:tc gridSpan="2">
                  <a:txBody>
                    <a:bodyPr/>
                    <a:lstStyle/>
                    <a:p>
                      <a:pPr algn="ctr"/>
                      <a:r>
                        <a:rPr lang="en-US" altLang="zh-CN" sz="2400" dirty="0">
                          <a:latin typeface="+mn-ea"/>
                          <a:ea typeface="+mn-ea"/>
                        </a:rPr>
                        <a:t>10000</a:t>
                      </a:r>
                      <a:endParaRPr lang="zh-CN" altLang="en-US" sz="2400" dirty="0">
                        <a:latin typeface="+mn-ea"/>
                        <a:ea typeface="+mn-ea"/>
                      </a:endParaRPr>
                    </a:p>
                  </a:txBody>
                  <a:tcPr anchor="ctr"/>
                </a:tc>
                <a:tc hMerge="1">
                  <a:txBody>
                    <a:bodyPr/>
                    <a:lstStyle/>
                    <a:p>
                      <a:endParaRPr lang="zh-CN" altLang="en-US" dirty="0"/>
                    </a:p>
                  </a:txBody>
                  <a:tcPr anchor="ctr"/>
                </a:tc>
                <a:extLst>
                  <a:ext uri="{0D108BD9-81ED-4DB2-BD59-A6C34878D82A}">
                    <a16:rowId xmlns:a16="http://schemas.microsoft.com/office/drawing/2014/main" val="4285451510"/>
                  </a:ext>
                </a:extLst>
              </a:tr>
            </a:tbl>
          </a:graphicData>
        </a:graphic>
      </p:graphicFrame>
      <p:grpSp>
        <p:nvGrpSpPr>
          <p:cNvPr id="4" name="组合 3">
            <a:extLst>
              <a:ext uri="{FF2B5EF4-FFF2-40B4-BE49-F238E27FC236}">
                <a16:creationId xmlns:a16="http://schemas.microsoft.com/office/drawing/2014/main" id="{79B2F499-3FA7-73C9-3F18-1C09EA91C6DF}"/>
              </a:ext>
            </a:extLst>
          </p:cNvPr>
          <p:cNvGrpSpPr/>
          <p:nvPr/>
        </p:nvGrpSpPr>
        <p:grpSpPr>
          <a:xfrm>
            <a:off x="89334" y="2205816"/>
            <a:ext cx="1849123" cy="3782793"/>
            <a:chOff x="89334" y="2205816"/>
            <a:chExt cx="1849123" cy="3782793"/>
          </a:xfrm>
        </p:grpSpPr>
        <p:grpSp>
          <p:nvGrpSpPr>
            <p:cNvPr id="32" name="组合 31">
              <a:extLst>
                <a:ext uri="{FF2B5EF4-FFF2-40B4-BE49-F238E27FC236}">
                  <a16:creationId xmlns:a16="http://schemas.microsoft.com/office/drawing/2014/main" id="{FB8B8038-0B72-C185-E94C-9CC2CB8386A0}"/>
                </a:ext>
              </a:extLst>
            </p:cNvPr>
            <p:cNvGrpSpPr/>
            <p:nvPr/>
          </p:nvGrpSpPr>
          <p:grpSpPr>
            <a:xfrm>
              <a:off x="89334" y="2205816"/>
              <a:ext cx="1849123" cy="3782793"/>
              <a:chOff x="2218355" y="2209074"/>
              <a:chExt cx="1849123" cy="3782793"/>
            </a:xfrm>
          </p:grpSpPr>
          <p:sp>
            <p:nvSpPr>
              <p:cNvPr id="33" name="文本框 32">
                <a:extLst>
                  <a:ext uri="{FF2B5EF4-FFF2-40B4-BE49-F238E27FC236}">
                    <a16:creationId xmlns:a16="http://schemas.microsoft.com/office/drawing/2014/main" id="{3C16194A-7BBD-2E9A-D4FB-A234E9E97DB5}"/>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34" name="文本框 33">
                <a:extLst>
                  <a:ext uri="{FF2B5EF4-FFF2-40B4-BE49-F238E27FC236}">
                    <a16:creationId xmlns:a16="http://schemas.microsoft.com/office/drawing/2014/main" id="{5BEB44F3-0F38-300F-93E5-265DF4796AAD}"/>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5" name="文本框 34">
                <a:extLst>
                  <a:ext uri="{FF2B5EF4-FFF2-40B4-BE49-F238E27FC236}">
                    <a16:creationId xmlns:a16="http://schemas.microsoft.com/office/drawing/2014/main" id="{27A076EB-ABD2-267F-C17F-4C3F9DA55811}"/>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概念设计方案</a:t>
                </a:r>
              </a:p>
            </p:txBody>
          </p:sp>
          <p:sp>
            <p:nvSpPr>
              <p:cNvPr id="37" name="文本框 36">
                <a:extLst>
                  <a:ext uri="{FF2B5EF4-FFF2-40B4-BE49-F238E27FC236}">
                    <a16:creationId xmlns:a16="http://schemas.microsoft.com/office/drawing/2014/main" id="{8AAD8BE0-DDCA-70CB-4C0B-D92417741225}"/>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3" name="文本框 2">
              <a:extLst>
                <a:ext uri="{FF2B5EF4-FFF2-40B4-BE49-F238E27FC236}">
                  <a16:creationId xmlns:a16="http://schemas.microsoft.com/office/drawing/2014/main" id="{8C88AF88-5092-A561-A4B3-27187E430D9B}"/>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分工与进度计划</a:t>
              </a:r>
            </a:p>
          </p:txBody>
        </p:sp>
      </p:grpSp>
    </p:spTree>
    <p:extLst>
      <p:ext uri="{BB962C8B-B14F-4D97-AF65-F5344CB8AC3E}">
        <p14:creationId xmlns:p14="http://schemas.microsoft.com/office/powerpoint/2010/main" val="31782264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5E807B-E021-4FC8-81A6-194C063E7286}"/>
              </a:ext>
            </a:extLst>
          </p:cNvPr>
          <p:cNvGrpSpPr/>
          <p:nvPr/>
        </p:nvGrpSpPr>
        <p:grpSpPr>
          <a:xfrm>
            <a:off x="435259" y="2425955"/>
            <a:ext cx="2688627" cy="1785104"/>
            <a:chOff x="435259" y="2425955"/>
            <a:chExt cx="2688627" cy="1785104"/>
          </a:xfrm>
        </p:grpSpPr>
        <p:sp>
          <p:nvSpPr>
            <p:cNvPr id="7" name="文本框 6">
              <a:extLst>
                <a:ext uri="{FF2B5EF4-FFF2-40B4-BE49-F238E27FC236}">
                  <a16:creationId xmlns:a16="http://schemas.microsoft.com/office/drawing/2014/main" id="{1EDC9AB6-7A40-4AC1-8C94-29AECEE3B432}"/>
                </a:ext>
              </a:extLst>
            </p:cNvPr>
            <p:cNvSpPr txBox="1"/>
            <p:nvPr/>
          </p:nvSpPr>
          <p:spPr>
            <a:xfrm>
              <a:off x="435260" y="2425955"/>
              <a:ext cx="2436094" cy="1200329"/>
            </a:xfrm>
            <a:prstGeom prst="rect">
              <a:avLst/>
            </a:prstGeom>
            <a:noFill/>
          </p:spPr>
          <p:txBody>
            <a:bodyPr wrap="square">
              <a:spAutoFit/>
            </a:bodyPr>
            <a:lstStyle/>
            <a:p>
              <a:pPr algn="just"/>
              <a:r>
                <a:rPr lang="zh-CN" altLang="en-US" sz="7200" dirty="0">
                  <a:solidFill>
                    <a:schemeClr val="bg1"/>
                  </a:solidFill>
                  <a:latin typeface="华文中宋" panose="02010600040101010101" pitchFamily="2" charset="-122"/>
                  <a:ea typeface="华文中宋" panose="02010600040101010101" pitchFamily="2" charset="-122"/>
                  <a:cs typeface="+mn-ea"/>
                  <a:sym typeface="+mn-lt"/>
                </a:rPr>
                <a:t>目 录</a:t>
              </a:r>
            </a:p>
          </p:txBody>
        </p:sp>
        <p:sp>
          <p:nvSpPr>
            <p:cNvPr id="8" name="文本框 7">
              <a:extLst>
                <a:ext uri="{FF2B5EF4-FFF2-40B4-BE49-F238E27FC236}">
                  <a16:creationId xmlns:a16="http://schemas.microsoft.com/office/drawing/2014/main" id="{B7748870-8D2B-42CE-9130-7816195AB468}"/>
                </a:ext>
              </a:extLst>
            </p:cNvPr>
            <p:cNvSpPr txBox="1"/>
            <p:nvPr/>
          </p:nvSpPr>
          <p:spPr>
            <a:xfrm>
              <a:off x="435259" y="3626284"/>
              <a:ext cx="2688627" cy="584775"/>
            </a:xfrm>
            <a:prstGeom prst="rect">
              <a:avLst/>
            </a:prstGeom>
            <a:noFill/>
          </p:spPr>
          <p:txBody>
            <a:bodyPr wrap="square">
              <a:spAutoFit/>
            </a:bodyPr>
            <a:lstStyle/>
            <a:p>
              <a:pPr algn="just"/>
              <a:r>
                <a:rPr lang="en-US" altLang="zh-CN" sz="3200" dirty="0">
                  <a:solidFill>
                    <a:schemeClr val="bg1"/>
                  </a:solidFill>
                  <a:latin typeface="华文中宋" panose="02010600040101010101" pitchFamily="2" charset="-122"/>
                  <a:ea typeface="华文中宋" panose="02010600040101010101" pitchFamily="2" charset="-122"/>
                  <a:cs typeface="+mn-ea"/>
                  <a:sym typeface="+mn-lt"/>
                </a:rPr>
                <a:t>CONTENTS</a:t>
              </a:r>
              <a:endParaRPr lang="zh-CN" altLang="en-US" sz="3200" dirty="0">
                <a:solidFill>
                  <a:schemeClr val="bg1"/>
                </a:solidFill>
                <a:latin typeface="华文中宋" panose="02010600040101010101" pitchFamily="2" charset="-122"/>
                <a:ea typeface="华文中宋" panose="02010600040101010101" pitchFamily="2" charset="-122"/>
                <a:cs typeface="+mn-ea"/>
                <a:sym typeface="+mn-lt"/>
              </a:endParaRPr>
            </a:p>
          </p:txBody>
        </p:sp>
      </p:grpSp>
      <p:grpSp>
        <p:nvGrpSpPr>
          <p:cNvPr id="22" name="组合 21">
            <a:extLst>
              <a:ext uri="{FF2B5EF4-FFF2-40B4-BE49-F238E27FC236}">
                <a16:creationId xmlns:a16="http://schemas.microsoft.com/office/drawing/2014/main" id="{2F4622CD-F06C-4721-B96E-BE8AC8CF82C6}"/>
              </a:ext>
            </a:extLst>
          </p:cNvPr>
          <p:cNvGrpSpPr/>
          <p:nvPr/>
        </p:nvGrpSpPr>
        <p:grpSpPr>
          <a:xfrm>
            <a:off x="6368282" y="1197676"/>
            <a:ext cx="612000" cy="612000"/>
            <a:chOff x="7010399" y="2045140"/>
            <a:chExt cx="587230" cy="609805"/>
          </a:xfrm>
        </p:grpSpPr>
        <p:sp>
          <p:nvSpPr>
            <p:cNvPr id="18" name="矩形: 圆角 17">
              <a:extLst>
                <a:ext uri="{FF2B5EF4-FFF2-40B4-BE49-F238E27FC236}">
                  <a16:creationId xmlns:a16="http://schemas.microsoft.com/office/drawing/2014/main" id="{1475B480-4AF6-4F82-9FF7-5A6F701B481C}"/>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9A22EFEC-1CFE-465B-AB94-237AD39CCC7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1</a:t>
              </a:r>
              <a:endParaRPr lang="zh-CN" altLang="en-US" sz="3200" dirty="0">
                <a:cs typeface="+mn-ea"/>
                <a:sym typeface="+mn-lt"/>
              </a:endParaRPr>
            </a:p>
          </p:txBody>
        </p:sp>
      </p:grpSp>
      <p:grpSp>
        <p:nvGrpSpPr>
          <p:cNvPr id="23" name="组合 22">
            <a:extLst>
              <a:ext uri="{FF2B5EF4-FFF2-40B4-BE49-F238E27FC236}">
                <a16:creationId xmlns:a16="http://schemas.microsoft.com/office/drawing/2014/main" id="{60FD5BA8-7CC4-4BBA-9BCC-6E1C3A3AE34C}"/>
              </a:ext>
            </a:extLst>
          </p:cNvPr>
          <p:cNvGrpSpPr/>
          <p:nvPr/>
        </p:nvGrpSpPr>
        <p:grpSpPr>
          <a:xfrm>
            <a:off x="6372268" y="5048324"/>
            <a:ext cx="612000" cy="612000"/>
            <a:chOff x="7010399" y="2045140"/>
            <a:chExt cx="587230" cy="609805"/>
          </a:xfrm>
        </p:grpSpPr>
        <p:sp>
          <p:nvSpPr>
            <p:cNvPr id="24" name="矩形: 圆角 23">
              <a:extLst>
                <a:ext uri="{FF2B5EF4-FFF2-40B4-BE49-F238E27FC236}">
                  <a16:creationId xmlns:a16="http://schemas.microsoft.com/office/drawing/2014/main" id="{16F6369C-5DFA-405D-93EE-CFBBB0DB0B24}"/>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8E086720-9C37-46B4-A078-6E3463D4EF8B}"/>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5</a:t>
              </a:r>
              <a:endParaRPr lang="zh-CN" altLang="en-US" sz="3200" dirty="0">
                <a:cs typeface="+mn-ea"/>
                <a:sym typeface="+mn-lt"/>
              </a:endParaRPr>
            </a:p>
          </p:txBody>
        </p:sp>
      </p:grpSp>
      <p:grpSp>
        <p:nvGrpSpPr>
          <p:cNvPr id="29" name="组合 28">
            <a:extLst>
              <a:ext uri="{FF2B5EF4-FFF2-40B4-BE49-F238E27FC236}">
                <a16:creationId xmlns:a16="http://schemas.microsoft.com/office/drawing/2014/main" id="{C4C630DB-5ACB-4B8E-BEB2-021F288ADF41}"/>
              </a:ext>
            </a:extLst>
          </p:cNvPr>
          <p:cNvGrpSpPr/>
          <p:nvPr/>
        </p:nvGrpSpPr>
        <p:grpSpPr>
          <a:xfrm>
            <a:off x="6380240" y="2160338"/>
            <a:ext cx="612000" cy="612000"/>
            <a:chOff x="7010399" y="2045140"/>
            <a:chExt cx="587230" cy="609805"/>
          </a:xfrm>
        </p:grpSpPr>
        <p:sp>
          <p:nvSpPr>
            <p:cNvPr id="30" name="矩形: 圆角 29">
              <a:extLst>
                <a:ext uri="{FF2B5EF4-FFF2-40B4-BE49-F238E27FC236}">
                  <a16:creationId xmlns:a16="http://schemas.microsoft.com/office/drawing/2014/main" id="{B15B0C35-A37C-49D3-8B0C-9B83A78A058A}"/>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a:extLst>
                <a:ext uri="{FF2B5EF4-FFF2-40B4-BE49-F238E27FC236}">
                  <a16:creationId xmlns:a16="http://schemas.microsoft.com/office/drawing/2014/main" id="{D4F540DC-FDFF-4205-901C-80536F404420}"/>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2</a:t>
              </a:r>
              <a:endParaRPr lang="zh-CN" altLang="en-US" sz="3200" dirty="0">
                <a:cs typeface="+mn-ea"/>
                <a:sym typeface="+mn-lt"/>
              </a:endParaRPr>
            </a:p>
          </p:txBody>
        </p:sp>
      </p:grpSp>
      <p:grpSp>
        <p:nvGrpSpPr>
          <p:cNvPr id="32" name="组合 31">
            <a:extLst>
              <a:ext uri="{FF2B5EF4-FFF2-40B4-BE49-F238E27FC236}">
                <a16:creationId xmlns:a16="http://schemas.microsoft.com/office/drawing/2014/main" id="{64CB4392-4C36-45C4-AA2D-68ABD25577EB}"/>
              </a:ext>
            </a:extLst>
          </p:cNvPr>
          <p:cNvGrpSpPr/>
          <p:nvPr/>
        </p:nvGrpSpPr>
        <p:grpSpPr>
          <a:xfrm>
            <a:off x="6384226" y="3123000"/>
            <a:ext cx="612000" cy="612000"/>
            <a:chOff x="7010399" y="2045140"/>
            <a:chExt cx="587230" cy="609805"/>
          </a:xfrm>
        </p:grpSpPr>
        <p:sp>
          <p:nvSpPr>
            <p:cNvPr id="33" name="矩形: 圆角 32">
              <a:extLst>
                <a:ext uri="{FF2B5EF4-FFF2-40B4-BE49-F238E27FC236}">
                  <a16:creationId xmlns:a16="http://schemas.microsoft.com/office/drawing/2014/main" id="{C9F927FF-AFCE-44B4-A741-DF921630101B}"/>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D8975A98-5A9B-4157-BD52-4456EEA6AC0C}"/>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3</a:t>
              </a:r>
              <a:endParaRPr lang="zh-CN" altLang="en-US" sz="3200" dirty="0">
                <a:cs typeface="+mn-ea"/>
                <a:sym typeface="+mn-lt"/>
              </a:endParaRPr>
            </a:p>
          </p:txBody>
        </p:sp>
      </p:grpSp>
      <p:grpSp>
        <p:nvGrpSpPr>
          <p:cNvPr id="35" name="组合 34">
            <a:extLst>
              <a:ext uri="{FF2B5EF4-FFF2-40B4-BE49-F238E27FC236}">
                <a16:creationId xmlns:a16="http://schemas.microsoft.com/office/drawing/2014/main" id="{F09616D3-71D5-4506-8E86-45E7F2EC6CA3}"/>
              </a:ext>
            </a:extLst>
          </p:cNvPr>
          <p:cNvGrpSpPr/>
          <p:nvPr/>
        </p:nvGrpSpPr>
        <p:grpSpPr>
          <a:xfrm>
            <a:off x="6376254" y="4085662"/>
            <a:ext cx="612000" cy="612000"/>
            <a:chOff x="7010399" y="2045140"/>
            <a:chExt cx="587230" cy="609805"/>
          </a:xfrm>
        </p:grpSpPr>
        <p:sp>
          <p:nvSpPr>
            <p:cNvPr id="36" name="矩形: 圆角 35">
              <a:extLst>
                <a:ext uri="{FF2B5EF4-FFF2-40B4-BE49-F238E27FC236}">
                  <a16:creationId xmlns:a16="http://schemas.microsoft.com/office/drawing/2014/main" id="{AA2C4F45-050D-4A3E-904B-E27AC8FC93CE}"/>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文本框 36">
              <a:extLst>
                <a:ext uri="{FF2B5EF4-FFF2-40B4-BE49-F238E27FC236}">
                  <a16:creationId xmlns:a16="http://schemas.microsoft.com/office/drawing/2014/main" id="{A92B0D04-1E05-4DF9-B9A5-8A343D61B1C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4</a:t>
              </a:r>
              <a:endParaRPr lang="zh-CN" altLang="en-US" sz="3200" dirty="0">
                <a:cs typeface="+mn-ea"/>
                <a:sym typeface="+mn-lt"/>
              </a:endParaRPr>
            </a:p>
          </p:txBody>
        </p:sp>
      </p:grpSp>
      <p:sp>
        <p:nvSpPr>
          <p:cNvPr id="39" name="文本框 38">
            <a:extLst>
              <a:ext uri="{FF2B5EF4-FFF2-40B4-BE49-F238E27FC236}">
                <a16:creationId xmlns:a16="http://schemas.microsoft.com/office/drawing/2014/main" id="{BD91D239-096D-4F51-A430-A9912B9F4747}"/>
              </a:ext>
            </a:extLst>
          </p:cNvPr>
          <p:cNvSpPr txBox="1"/>
          <p:nvPr/>
        </p:nvSpPr>
        <p:spPr>
          <a:xfrm>
            <a:off x="7248759" y="1197675"/>
            <a:ext cx="3716089"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背景与目标</a:t>
            </a:r>
          </a:p>
        </p:txBody>
      </p:sp>
      <p:sp>
        <p:nvSpPr>
          <p:cNvPr id="40" name="文本框 39">
            <a:extLst>
              <a:ext uri="{FF2B5EF4-FFF2-40B4-BE49-F238E27FC236}">
                <a16:creationId xmlns:a16="http://schemas.microsoft.com/office/drawing/2014/main" id="{A802BF82-37BD-433C-AE78-AB71D8A792C2}"/>
              </a:ext>
            </a:extLst>
          </p:cNvPr>
          <p:cNvSpPr txBox="1"/>
          <p:nvPr/>
        </p:nvSpPr>
        <p:spPr>
          <a:xfrm>
            <a:off x="7248759" y="2168205"/>
            <a:ext cx="3885966"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项目需求与设计规范</a:t>
            </a:r>
          </a:p>
        </p:txBody>
      </p:sp>
      <p:sp>
        <p:nvSpPr>
          <p:cNvPr id="41" name="文本框 40">
            <a:extLst>
              <a:ext uri="{FF2B5EF4-FFF2-40B4-BE49-F238E27FC236}">
                <a16:creationId xmlns:a16="http://schemas.microsoft.com/office/drawing/2014/main" id="{07212F57-F48F-456E-A11E-59CA277F9216}"/>
              </a:ext>
            </a:extLst>
          </p:cNvPr>
          <p:cNvSpPr txBox="1"/>
          <p:nvPr/>
        </p:nvSpPr>
        <p:spPr>
          <a:xfrm>
            <a:off x="7248759" y="3138735"/>
            <a:ext cx="3350330"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概念设计方案</a:t>
            </a:r>
          </a:p>
        </p:txBody>
      </p:sp>
      <p:sp>
        <p:nvSpPr>
          <p:cNvPr id="42" name="文本框 41">
            <a:extLst>
              <a:ext uri="{FF2B5EF4-FFF2-40B4-BE49-F238E27FC236}">
                <a16:creationId xmlns:a16="http://schemas.microsoft.com/office/drawing/2014/main" id="{A193B7FE-EEDF-4514-BCDC-0905ADB574A0}"/>
              </a:ext>
            </a:extLst>
          </p:cNvPr>
          <p:cNvSpPr txBox="1"/>
          <p:nvPr/>
        </p:nvSpPr>
        <p:spPr>
          <a:xfrm>
            <a:off x="7248758" y="4108297"/>
            <a:ext cx="4595579"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分工与进度计划</a:t>
            </a:r>
          </a:p>
        </p:txBody>
      </p:sp>
      <p:sp>
        <p:nvSpPr>
          <p:cNvPr id="43" name="文本框 42">
            <a:extLst>
              <a:ext uri="{FF2B5EF4-FFF2-40B4-BE49-F238E27FC236}">
                <a16:creationId xmlns:a16="http://schemas.microsoft.com/office/drawing/2014/main" id="{52F82E8F-D5E2-4B12-875E-BF6A898411BC}"/>
              </a:ext>
            </a:extLst>
          </p:cNvPr>
          <p:cNvSpPr txBox="1"/>
          <p:nvPr/>
        </p:nvSpPr>
        <p:spPr>
          <a:xfrm>
            <a:off x="7248759" y="5077859"/>
            <a:ext cx="3350330"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预期成果</a:t>
            </a:r>
          </a:p>
        </p:txBody>
      </p:sp>
      <p:grpSp>
        <p:nvGrpSpPr>
          <p:cNvPr id="45" name="组合 44">
            <a:extLst>
              <a:ext uri="{FF2B5EF4-FFF2-40B4-BE49-F238E27FC236}">
                <a16:creationId xmlns:a16="http://schemas.microsoft.com/office/drawing/2014/main" id="{5FDA64E7-676E-4143-8494-8C791405146C}"/>
              </a:ext>
            </a:extLst>
          </p:cNvPr>
          <p:cNvGrpSpPr/>
          <p:nvPr/>
        </p:nvGrpSpPr>
        <p:grpSpPr>
          <a:xfrm>
            <a:off x="5027765" y="4901532"/>
            <a:ext cx="648000" cy="648000"/>
            <a:chOff x="4468159" y="1345024"/>
            <a:chExt cx="648000" cy="648000"/>
          </a:xfrm>
          <a:solidFill>
            <a:srgbClr val="A91015"/>
          </a:solidFill>
        </p:grpSpPr>
        <p:sp>
          <p:nvSpPr>
            <p:cNvPr id="46" name="泪滴形 45">
              <a:extLst>
                <a:ext uri="{FF2B5EF4-FFF2-40B4-BE49-F238E27FC236}">
                  <a16:creationId xmlns:a16="http://schemas.microsoft.com/office/drawing/2014/main" id="{A0604A3A-6D7F-4B49-836F-6B032DDC5384}"/>
                </a:ext>
              </a:extLst>
            </p:cNvPr>
            <p:cNvSpPr/>
            <p:nvPr/>
          </p:nvSpPr>
          <p:spPr>
            <a:xfrm rot="8093212">
              <a:off x="4468159" y="1345024"/>
              <a:ext cx="648000" cy="648000"/>
            </a:xfrm>
            <a:prstGeom prst="teardrop">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7A1E5B51-53F8-46C6-A251-3D925DCAB382}"/>
                </a:ext>
              </a:extLst>
            </p:cNvPr>
            <p:cNvSpPr/>
            <p:nvPr/>
          </p:nvSpPr>
          <p:spPr>
            <a:xfrm>
              <a:off x="4540159" y="1417024"/>
              <a:ext cx="504000" cy="50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1283330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218361" y="-65276"/>
            <a:ext cx="2344014"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预期成果</a:t>
            </a:r>
            <a:endParaRPr lang="en-US" altLang="zh-CN" sz="3200" b="1" dirty="0">
              <a:latin typeface="华文中宋" panose="02010600040101010101" pitchFamily="2" charset="-122"/>
              <a:ea typeface="华文中宋" panose="02010600040101010101" pitchFamily="2" charset="-122"/>
              <a:cs typeface="+mn-ea"/>
              <a:sym typeface="+mn-lt"/>
            </a:endParaRPr>
          </a:p>
        </p:txBody>
      </p:sp>
      <p:cxnSp>
        <p:nvCxnSpPr>
          <p:cNvPr id="17" name="直接连接符 16">
            <a:extLst>
              <a:ext uri="{FF2B5EF4-FFF2-40B4-BE49-F238E27FC236}">
                <a16:creationId xmlns:a16="http://schemas.microsoft.com/office/drawing/2014/main" id="{17452E40-4CF7-49CD-B2F7-78535396D8C1}"/>
              </a:ext>
            </a:extLst>
          </p:cNvPr>
          <p:cNvCxnSpPr>
            <a:cxnSpLocks/>
          </p:cNvCxnSpPr>
          <p:nvPr/>
        </p:nvCxnSpPr>
        <p:spPr>
          <a:xfrm>
            <a:off x="2218361" y="947776"/>
            <a:ext cx="8870550" cy="0"/>
          </a:xfrm>
          <a:prstGeom prst="line">
            <a:avLst/>
          </a:prstGeom>
          <a:ln w="28575">
            <a:solidFill>
              <a:schemeClr val="accent1">
                <a:lumMod val="50000"/>
              </a:schemeClr>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D7114CF-DAF8-CE7F-86D9-3868634C9C9E}"/>
              </a:ext>
            </a:extLst>
          </p:cNvPr>
          <p:cNvGrpSpPr/>
          <p:nvPr/>
        </p:nvGrpSpPr>
        <p:grpSpPr>
          <a:xfrm>
            <a:off x="89334" y="2205816"/>
            <a:ext cx="1849123" cy="3782793"/>
            <a:chOff x="2218355" y="2209074"/>
            <a:chExt cx="1849123" cy="3782793"/>
          </a:xfrm>
        </p:grpSpPr>
        <p:sp>
          <p:nvSpPr>
            <p:cNvPr id="3" name="文本框 2">
              <a:extLst>
                <a:ext uri="{FF2B5EF4-FFF2-40B4-BE49-F238E27FC236}">
                  <a16:creationId xmlns:a16="http://schemas.microsoft.com/office/drawing/2014/main" id="{A7DC7FEA-8DC6-7FE5-A25C-45D4BCC10A0D}"/>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4" name="文本框 3">
              <a:extLst>
                <a:ext uri="{FF2B5EF4-FFF2-40B4-BE49-F238E27FC236}">
                  <a16:creationId xmlns:a16="http://schemas.microsoft.com/office/drawing/2014/main" id="{8B280BA4-55CA-50E4-B5C9-084652DF9A48}"/>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5" name="文本框 4">
              <a:extLst>
                <a:ext uri="{FF2B5EF4-FFF2-40B4-BE49-F238E27FC236}">
                  <a16:creationId xmlns:a16="http://schemas.microsoft.com/office/drawing/2014/main" id="{0DCCEF14-0D0A-960A-5AD9-7328444AA600}"/>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概念设计方案</a:t>
              </a:r>
            </a:p>
          </p:txBody>
        </p:sp>
        <p:sp>
          <p:nvSpPr>
            <p:cNvPr id="6" name="文本框 5">
              <a:extLst>
                <a:ext uri="{FF2B5EF4-FFF2-40B4-BE49-F238E27FC236}">
                  <a16:creationId xmlns:a16="http://schemas.microsoft.com/office/drawing/2014/main" id="{82EE1877-D148-19DB-D05B-A963AE9692D1}"/>
                </a:ext>
              </a:extLst>
            </p:cNvPr>
            <p:cNvSpPr txBox="1"/>
            <p:nvPr/>
          </p:nvSpPr>
          <p:spPr>
            <a:xfrm>
              <a:off x="2297573" y="4632964"/>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
          <p:nvSpPr>
            <p:cNvPr id="7" name="文本框 6">
              <a:extLst>
                <a:ext uri="{FF2B5EF4-FFF2-40B4-BE49-F238E27FC236}">
                  <a16:creationId xmlns:a16="http://schemas.microsoft.com/office/drawing/2014/main" id="{E206B082-F909-EB14-BB84-2893F6274AC3}"/>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预期成果</a:t>
              </a:r>
            </a:p>
          </p:txBody>
        </p:sp>
      </p:grpSp>
      <p:sp>
        <p:nvSpPr>
          <p:cNvPr id="18" name="文本框 17">
            <a:extLst>
              <a:ext uri="{FF2B5EF4-FFF2-40B4-BE49-F238E27FC236}">
                <a16:creationId xmlns:a16="http://schemas.microsoft.com/office/drawing/2014/main" id="{2AB952CC-63CA-4A89-9D5C-32CCF3E9A6B0}"/>
              </a:ext>
            </a:extLst>
          </p:cNvPr>
          <p:cNvSpPr txBox="1"/>
          <p:nvPr/>
        </p:nvSpPr>
        <p:spPr>
          <a:xfrm>
            <a:off x="2527521" y="1736389"/>
            <a:ext cx="3683257" cy="430887"/>
          </a:xfrm>
          <a:prstGeom prst="rect">
            <a:avLst/>
          </a:prstGeom>
          <a:noFill/>
        </p:spPr>
        <p:txBody>
          <a:bodyPr wrap="square" rtlCol="0">
            <a:spAutoFit/>
          </a:bodyPr>
          <a:lstStyle/>
          <a:p>
            <a:r>
              <a:rPr lang="zh-CN" altLang="en-US" sz="2200" b="1" dirty="0">
                <a:latin typeface="微软雅黑" panose="020B0503020204020204" pitchFamily="34" charset="-122"/>
                <a:ea typeface="微软雅黑" panose="020B0503020204020204" pitchFamily="34" charset="-122"/>
              </a:rPr>
              <a:t>① 优化挑管系统：</a:t>
            </a:r>
          </a:p>
        </p:txBody>
      </p:sp>
      <p:sp>
        <p:nvSpPr>
          <p:cNvPr id="19" name="文本框 18">
            <a:extLst>
              <a:ext uri="{FF2B5EF4-FFF2-40B4-BE49-F238E27FC236}">
                <a16:creationId xmlns:a16="http://schemas.microsoft.com/office/drawing/2014/main" id="{4A9C85A4-EE4E-4DC7-979C-93C8A5D871D5}"/>
              </a:ext>
            </a:extLst>
          </p:cNvPr>
          <p:cNvSpPr txBox="1"/>
          <p:nvPr/>
        </p:nvSpPr>
        <p:spPr>
          <a:xfrm>
            <a:off x="2527521" y="2273852"/>
            <a:ext cx="5589059"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提高抓取成功率、稳定性、安全性。</a:t>
            </a:r>
            <a:endParaRPr lang="en-US" altLang="zh-CN" dirty="0"/>
          </a:p>
        </p:txBody>
      </p:sp>
      <p:sp>
        <p:nvSpPr>
          <p:cNvPr id="20" name="文本框 19">
            <a:extLst>
              <a:ext uri="{FF2B5EF4-FFF2-40B4-BE49-F238E27FC236}">
                <a16:creationId xmlns:a16="http://schemas.microsoft.com/office/drawing/2014/main" id="{23A9A679-3D44-4CE5-9451-9E881946D5DD}"/>
              </a:ext>
            </a:extLst>
          </p:cNvPr>
          <p:cNvSpPr txBox="1"/>
          <p:nvPr/>
        </p:nvSpPr>
        <p:spPr>
          <a:xfrm>
            <a:off x="2652001" y="5188229"/>
            <a:ext cx="6097604" cy="456535"/>
          </a:xfrm>
          <a:prstGeom prst="rect">
            <a:avLst/>
          </a:prstGeom>
          <a:noFill/>
        </p:spPr>
        <p:txBody>
          <a:bodyPr wrap="square">
            <a:spAutoFit/>
          </a:bodyPr>
          <a:lstStyle/>
          <a:p>
            <a:pPr>
              <a:lnSpc>
                <a:spcPct val="150000"/>
              </a:lnSpc>
            </a:pPr>
            <a:r>
              <a:rPr lang="en-US" altLang="zh-CN" dirty="0"/>
              <a:t>……</a:t>
            </a:r>
          </a:p>
        </p:txBody>
      </p:sp>
      <p:sp>
        <p:nvSpPr>
          <p:cNvPr id="21" name="文本框 20">
            <a:extLst>
              <a:ext uri="{FF2B5EF4-FFF2-40B4-BE49-F238E27FC236}">
                <a16:creationId xmlns:a16="http://schemas.microsoft.com/office/drawing/2014/main" id="{7F1BDA0B-BCD9-4F56-BB5E-A6444A5E331D}"/>
              </a:ext>
            </a:extLst>
          </p:cNvPr>
          <p:cNvSpPr txBox="1"/>
          <p:nvPr/>
        </p:nvSpPr>
        <p:spPr>
          <a:xfrm>
            <a:off x="2527521" y="2955888"/>
            <a:ext cx="3683257" cy="430887"/>
          </a:xfrm>
          <a:prstGeom prst="rect">
            <a:avLst/>
          </a:prstGeom>
          <a:noFill/>
        </p:spPr>
        <p:txBody>
          <a:bodyPr wrap="square" rtlCol="0">
            <a:spAutoFit/>
          </a:bodyPr>
          <a:lstStyle/>
          <a:p>
            <a:r>
              <a:rPr lang="zh-CN" altLang="en-US" sz="2200" b="1" dirty="0">
                <a:latin typeface="微软雅黑" panose="020B0503020204020204" pitchFamily="34" charset="-122"/>
                <a:ea typeface="微软雅黑" panose="020B0503020204020204" pitchFamily="34" charset="-122"/>
              </a:rPr>
              <a:t>② 专利</a:t>
            </a:r>
          </a:p>
        </p:txBody>
      </p:sp>
      <p:sp>
        <p:nvSpPr>
          <p:cNvPr id="23" name="文本框 22">
            <a:extLst>
              <a:ext uri="{FF2B5EF4-FFF2-40B4-BE49-F238E27FC236}">
                <a16:creationId xmlns:a16="http://schemas.microsoft.com/office/drawing/2014/main" id="{2B06176E-2747-4C2E-95F2-3703AC54D3F9}"/>
              </a:ext>
            </a:extLst>
          </p:cNvPr>
          <p:cNvSpPr txBox="1"/>
          <p:nvPr/>
        </p:nvSpPr>
        <p:spPr>
          <a:xfrm>
            <a:off x="2527521" y="3729949"/>
            <a:ext cx="3683257" cy="430887"/>
          </a:xfrm>
          <a:prstGeom prst="rect">
            <a:avLst/>
          </a:prstGeom>
          <a:noFill/>
        </p:spPr>
        <p:txBody>
          <a:bodyPr wrap="square" rtlCol="0">
            <a:spAutoFit/>
          </a:bodyPr>
          <a:lstStyle/>
          <a:p>
            <a:r>
              <a:rPr lang="zh-CN" altLang="en-US" sz="2200" b="1" dirty="0">
                <a:latin typeface="微软雅黑" panose="020B0503020204020204" pitchFamily="34" charset="-122"/>
                <a:ea typeface="微软雅黑" panose="020B0503020204020204" pitchFamily="34" charset="-122"/>
              </a:rPr>
              <a:t>③ 最终项目演示</a:t>
            </a:r>
          </a:p>
        </p:txBody>
      </p:sp>
      <p:sp>
        <p:nvSpPr>
          <p:cNvPr id="24" name="文本框 23">
            <a:extLst>
              <a:ext uri="{FF2B5EF4-FFF2-40B4-BE49-F238E27FC236}">
                <a16:creationId xmlns:a16="http://schemas.microsoft.com/office/drawing/2014/main" id="{49129094-5E39-47CD-8320-A2EA2F227087}"/>
              </a:ext>
            </a:extLst>
          </p:cNvPr>
          <p:cNvSpPr txBox="1"/>
          <p:nvPr/>
        </p:nvSpPr>
        <p:spPr>
          <a:xfrm>
            <a:off x="2527521" y="4459089"/>
            <a:ext cx="3683257" cy="430887"/>
          </a:xfrm>
          <a:prstGeom prst="rect">
            <a:avLst/>
          </a:prstGeom>
          <a:noFill/>
        </p:spPr>
        <p:txBody>
          <a:bodyPr wrap="square" rtlCol="0">
            <a:spAutoFit/>
          </a:bodyPr>
          <a:lstStyle/>
          <a:p>
            <a:r>
              <a:rPr lang="zh-CN" altLang="en-US" sz="2200" b="1" dirty="0">
                <a:latin typeface="微软雅黑" panose="020B0503020204020204" pitchFamily="34" charset="-122"/>
                <a:ea typeface="微软雅黑" panose="020B0503020204020204" pitchFamily="34" charset="-122"/>
              </a:rPr>
              <a:t>④ 论文期刊</a:t>
            </a:r>
          </a:p>
        </p:txBody>
      </p:sp>
    </p:spTree>
    <p:extLst>
      <p:ext uri="{BB962C8B-B14F-4D97-AF65-F5344CB8AC3E}">
        <p14:creationId xmlns:p14="http://schemas.microsoft.com/office/powerpoint/2010/main" val="977335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D20647A-EF3E-4155-AA0A-FBAEAD67DFD9}"/>
              </a:ext>
            </a:extLst>
          </p:cNvPr>
          <p:cNvSpPr/>
          <p:nvPr/>
        </p:nvSpPr>
        <p:spPr>
          <a:xfrm>
            <a:off x="0" y="0"/>
            <a:ext cx="12192000" cy="1147084"/>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cs typeface="+mn-ea"/>
              <a:sym typeface="+mn-lt"/>
            </a:endParaRPr>
          </a:p>
        </p:txBody>
      </p:sp>
      <p:sp>
        <p:nvSpPr>
          <p:cNvPr id="4" name="矩形 3">
            <a:extLst>
              <a:ext uri="{FF2B5EF4-FFF2-40B4-BE49-F238E27FC236}">
                <a16:creationId xmlns:a16="http://schemas.microsoft.com/office/drawing/2014/main" id="{88CC7180-4294-4F72-A354-549792F80B0B}"/>
              </a:ext>
            </a:extLst>
          </p:cNvPr>
          <p:cNvSpPr/>
          <p:nvPr/>
        </p:nvSpPr>
        <p:spPr>
          <a:xfrm>
            <a:off x="0" y="5710916"/>
            <a:ext cx="12192000" cy="1147084"/>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cs typeface="+mn-ea"/>
              <a:sym typeface="+mn-lt"/>
            </a:endParaRPr>
          </a:p>
        </p:txBody>
      </p:sp>
      <p:sp>
        <p:nvSpPr>
          <p:cNvPr id="6" name="文本框 5">
            <a:extLst>
              <a:ext uri="{FF2B5EF4-FFF2-40B4-BE49-F238E27FC236}">
                <a16:creationId xmlns:a16="http://schemas.microsoft.com/office/drawing/2014/main" id="{B85EA23B-5B68-405F-B89E-946C100F5F5D}"/>
              </a:ext>
            </a:extLst>
          </p:cNvPr>
          <p:cNvSpPr txBox="1"/>
          <p:nvPr/>
        </p:nvSpPr>
        <p:spPr>
          <a:xfrm>
            <a:off x="4900607" y="2224624"/>
            <a:ext cx="2547943" cy="1323439"/>
          </a:xfrm>
          <a:prstGeom prst="rect">
            <a:avLst/>
          </a:prstGeom>
          <a:noFill/>
        </p:spPr>
        <p:txBody>
          <a:bodyPr wrap="square">
            <a:spAutoFit/>
          </a:bodyPr>
          <a:lstStyle/>
          <a:p>
            <a:pPr algn="just"/>
            <a:r>
              <a:rPr lang="zh-CN" altLang="en-US" sz="8000" b="1" kern="2000" spc="500" dirty="0">
                <a:solidFill>
                  <a:schemeClr val="tx2">
                    <a:lumMod val="50000"/>
                  </a:schemeClr>
                </a:solidFill>
                <a:latin typeface="华文中宋" panose="02010600040101010101" pitchFamily="2" charset="-122"/>
                <a:ea typeface="华文中宋" panose="02010600040101010101" pitchFamily="2" charset="-122"/>
                <a:cs typeface="+mn-ea"/>
                <a:sym typeface="+mn-lt"/>
              </a:rPr>
              <a:t>谢谢</a:t>
            </a:r>
          </a:p>
        </p:txBody>
      </p:sp>
      <p:pic>
        <p:nvPicPr>
          <p:cNvPr id="5" name="图片 4">
            <a:extLst>
              <a:ext uri="{FF2B5EF4-FFF2-40B4-BE49-F238E27FC236}">
                <a16:creationId xmlns:a16="http://schemas.microsoft.com/office/drawing/2014/main" id="{CB0FBE23-64F3-48D0-80A8-453882215721}"/>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6647" y="125621"/>
            <a:ext cx="2725063" cy="895841"/>
          </a:xfrm>
          <a:prstGeom prst="rect">
            <a:avLst/>
          </a:prstGeom>
        </p:spPr>
      </p:pic>
    </p:spTree>
    <p:extLst>
      <p:ext uri="{BB962C8B-B14F-4D97-AF65-F5344CB8AC3E}">
        <p14:creationId xmlns:p14="http://schemas.microsoft.com/office/powerpoint/2010/main" val="16194247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F201E52C-0AD9-4831-0035-6B03047A4050}"/>
              </a:ext>
            </a:extLst>
          </p:cNvPr>
          <p:cNvGrpSpPr/>
          <p:nvPr/>
        </p:nvGrpSpPr>
        <p:grpSpPr>
          <a:xfrm>
            <a:off x="2429746" y="1233896"/>
            <a:ext cx="9134130" cy="5379085"/>
            <a:chOff x="2313566" y="1289941"/>
            <a:chExt cx="4318241" cy="3488903"/>
          </a:xfrm>
        </p:grpSpPr>
        <p:grpSp>
          <p:nvGrpSpPr>
            <p:cNvPr id="41" name="组合 40">
              <a:extLst>
                <a:ext uri="{FF2B5EF4-FFF2-40B4-BE49-F238E27FC236}">
                  <a16:creationId xmlns:a16="http://schemas.microsoft.com/office/drawing/2014/main" id="{89F8EE28-DAF0-B6E9-ABBA-A392F35E204B}"/>
                </a:ext>
              </a:extLst>
            </p:cNvPr>
            <p:cNvGrpSpPr/>
            <p:nvPr/>
          </p:nvGrpSpPr>
          <p:grpSpPr>
            <a:xfrm>
              <a:off x="2313566" y="1289941"/>
              <a:ext cx="4318241" cy="3488903"/>
              <a:chOff x="2374454" y="1268482"/>
              <a:chExt cx="5180323" cy="5154047"/>
            </a:xfrm>
          </p:grpSpPr>
          <p:sp>
            <p:nvSpPr>
              <p:cNvPr id="32" name="矩形: 圆角 31">
                <a:extLst>
                  <a:ext uri="{FF2B5EF4-FFF2-40B4-BE49-F238E27FC236}">
                    <a16:creationId xmlns:a16="http://schemas.microsoft.com/office/drawing/2014/main" id="{7D84514E-DBCC-71C9-5680-103611077EB6}"/>
                  </a:ext>
                </a:extLst>
              </p:cNvPr>
              <p:cNvSpPr/>
              <p:nvPr/>
            </p:nvSpPr>
            <p:spPr>
              <a:xfrm>
                <a:off x="2374454" y="1268482"/>
                <a:ext cx="5180323" cy="5154047"/>
              </a:xfrm>
              <a:prstGeom prst="roundRect">
                <a:avLst>
                  <a:gd name="adj" fmla="val 3420"/>
                </a:avLst>
              </a:prstGeom>
              <a:solidFill>
                <a:srgbClr val="3B5589"/>
              </a:solidFill>
              <a:ln>
                <a:noFill/>
              </a:ln>
              <a:effectLst>
                <a:innerShdw blurRad="317500">
                  <a:schemeClr val="bg1">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HarmonyOS Sans SC"/>
                  <a:cs typeface="+mn-cs"/>
                </a:endParaRPr>
              </a:p>
            </p:txBody>
          </p:sp>
          <p:sp>
            <p:nvSpPr>
              <p:cNvPr id="39" name="矩形: 圆角 38">
                <a:extLst>
                  <a:ext uri="{FF2B5EF4-FFF2-40B4-BE49-F238E27FC236}">
                    <a16:creationId xmlns:a16="http://schemas.microsoft.com/office/drawing/2014/main" id="{E1F68FE9-4123-2E9C-46BE-F2B39C34A284}"/>
                  </a:ext>
                </a:extLst>
              </p:cNvPr>
              <p:cNvSpPr/>
              <p:nvPr/>
            </p:nvSpPr>
            <p:spPr>
              <a:xfrm>
                <a:off x="2471227" y="1991099"/>
                <a:ext cx="4999262" cy="4300734"/>
              </a:xfrm>
              <a:prstGeom prst="roundRect">
                <a:avLst>
                  <a:gd name="adj" fmla="val 2197"/>
                </a:avLst>
              </a:prstGeom>
              <a:solidFill>
                <a:schemeClr val="bg1"/>
              </a:solidFill>
              <a:ln>
                <a:noFill/>
              </a:ln>
              <a:effectLst>
                <a:innerShdw blurRad="317500">
                  <a:schemeClr val="bg1">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HarmonyOS Sans SC"/>
                  <a:cs typeface="+mn-cs"/>
                </a:endParaRPr>
              </a:p>
            </p:txBody>
          </p:sp>
        </p:grpSp>
        <p:sp>
          <p:nvSpPr>
            <p:cNvPr id="23" name="文本框 22">
              <a:extLst>
                <a:ext uri="{FF2B5EF4-FFF2-40B4-BE49-F238E27FC236}">
                  <a16:creationId xmlns:a16="http://schemas.microsoft.com/office/drawing/2014/main" id="{615DAD54-6020-0006-94A8-1E3DEB45B611}"/>
                </a:ext>
              </a:extLst>
            </p:cNvPr>
            <p:cNvSpPr txBox="1"/>
            <p:nvPr/>
          </p:nvSpPr>
          <p:spPr>
            <a:xfrm>
              <a:off x="2481042" y="1978934"/>
              <a:ext cx="2221726" cy="329193"/>
            </a:xfrm>
            <a:prstGeom prst="rect">
              <a:avLst/>
            </a:prstGeom>
            <a:noFill/>
          </p:spPr>
          <p:txBody>
            <a:bodyPr wrap="square">
              <a:spAutoFit/>
            </a:bodyPr>
            <a:lstStyle/>
            <a:p>
              <a:pPr>
                <a:lnSpc>
                  <a:spcPct val="125000"/>
                </a:lnSpc>
              </a:pPr>
              <a:r>
                <a:rPr lang="zh-CN" altLang="en-US" sz="2400" b="1" dirty="0"/>
                <a:t>基于机器视觉的试管进出料装置</a:t>
              </a:r>
              <a:r>
                <a:rPr lang="en-US" altLang="zh-CN" sz="2000" baseline="50000" dirty="0"/>
                <a:t>[1]</a:t>
              </a:r>
              <a:endParaRPr lang="en-US" altLang="zh-CN" sz="2400" dirty="0"/>
            </a:p>
          </p:txBody>
        </p:sp>
        <p:sp>
          <p:nvSpPr>
            <p:cNvPr id="42" name="TextBox 98">
              <a:extLst>
                <a:ext uri="{FF2B5EF4-FFF2-40B4-BE49-F238E27FC236}">
                  <a16:creationId xmlns:a16="http://schemas.microsoft.com/office/drawing/2014/main" id="{9F2840DB-8C5D-8983-C750-0AC725945ABF}"/>
                </a:ext>
              </a:extLst>
            </p:cNvPr>
            <p:cNvSpPr txBox="1"/>
            <p:nvPr/>
          </p:nvSpPr>
          <p:spPr>
            <a:xfrm>
              <a:off x="2446864" y="1370856"/>
              <a:ext cx="1846693" cy="339603"/>
            </a:xfrm>
            <a:prstGeom prst="rect">
              <a:avLst/>
            </a:prstGeom>
            <a:noFill/>
          </p:spPr>
          <p:txBody>
            <a:bodyPr wrap="square" rtlCol="0">
              <a:spAutoFit/>
              <a:scene3d>
                <a:camera prst="orthographicFront"/>
                <a:lightRig rig="soft" dir="t">
                  <a:rot lat="0" lon="0" rev="15600000"/>
                </a:lightRig>
              </a:scene3d>
              <a:sp3d prstMaterial="softEdge"/>
            </a:bodyPr>
            <a:lstStyle>
              <a:defPPr>
                <a:defRPr lang="zh-CN"/>
              </a:defPPr>
              <a:lvl1pPr>
                <a:defRPr sz="1600" b="1">
                  <a:solidFill>
                    <a:srgbClr val="EE974A"/>
                  </a:solidFill>
                  <a:latin typeface="微软雅黑" pitchFamily="34" charset="-122"/>
                  <a:ea typeface="微软雅黑" pitchFamily="34" charset="-122"/>
                </a:defRPr>
              </a:lvl1pPr>
            </a:lstStyle>
            <a:p>
              <a:r>
                <a:rPr lang="zh-CN" altLang="en-US" sz="2800" dirty="0">
                  <a:ln/>
                  <a:solidFill>
                    <a:schemeClr val="bg1"/>
                  </a:solidFill>
                  <a:effectLst>
                    <a:outerShdw blurRad="38100" dist="38100" dir="2700000" algn="tl">
                      <a:srgbClr val="000000">
                        <a:alpha val="43137"/>
                      </a:srgbClr>
                    </a:outerShdw>
                  </a:effectLst>
                  <a:latin typeface="微软雅黑"/>
                  <a:ea typeface="微软雅黑"/>
                </a:rPr>
                <a:t>研究现状</a:t>
              </a:r>
              <a:endParaRPr lang="en-US" altLang="zh-CN" sz="2800" dirty="0">
                <a:ln/>
                <a:solidFill>
                  <a:schemeClr val="bg1"/>
                </a:solidFill>
                <a:effectLst>
                  <a:outerShdw blurRad="38100" dist="38100" dir="2700000" algn="tl">
                    <a:srgbClr val="000000">
                      <a:alpha val="43137"/>
                    </a:srgbClr>
                  </a:outerShdw>
                </a:effectLst>
                <a:latin typeface="微软雅黑"/>
                <a:ea typeface="微软雅黑"/>
              </a:endParaRPr>
            </a:p>
          </p:txBody>
        </p:sp>
      </p:grpSp>
      <p:sp>
        <p:nvSpPr>
          <p:cNvPr id="38" name="文本框 37">
            <a:extLst>
              <a:ext uri="{FF2B5EF4-FFF2-40B4-BE49-F238E27FC236}">
                <a16:creationId xmlns:a16="http://schemas.microsoft.com/office/drawing/2014/main" id="{797B8F14-359C-4A2D-AD2A-EE27BAF07DCC}"/>
              </a:ext>
            </a:extLst>
          </p:cNvPr>
          <p:cNvSpPr txBox="1"/>
          <p:nvPr/>
        </p:nvSpPr>
        <p:spPr>
          <a:xfrm>
            <a:off x="2218361" y="-65276"/>
            <a:ext cx="2680898"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背景与目标</a:t>
            </a:r>
            <a:endParaRPr lang="en-US" altLang="zh-CN" sz="3200" b="1" dirty="0">
              <a:latin typeface="华文中宋" panose="02010600040101010101" pitchFamily="2" charset="-122"/>
              <a:ea typeface="华文中宋" panose="02010600040101010101" pitchFamily="2" charset="-122"/>
              <a:cs typeface="+mn-ea"/>
              <a:sym typeface="+mn-lt"/>
            </a:endParaRPr>
          </a:p>
        </p:txBody>
      </p:sp>
      <p:sp>
        <p:nvSpPr>
          <p:cNvPr id="48" name="文本框 47">
            <a:extLst>
              <a:ext uri="{FF2B5EF4-FFF2-40B4-BE49-F238E27FC236}">
                <a16:creationId xmlns:a16="http://schemas.microsoft.com/office/drawing/2014/main" id="{73572A05-F8DD-4316-AD27-888FCCF6E3D2}"/>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400" b="1" dirty="0">
                <a:latin typeface="华文中宋" panose="02010600040101010101" pitchFamily="2" charset="-122"/>
                <a:ea typeface="华文中宋" panose="02010600040101010101" pitchFamily="2" charset="-122"/>
                <a:cs typeface="+mn-ea"/>
                <a:sym typeface="+mn-lt"/>
              </a:rPr>
              <a:t>选题背景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项目目标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项目创新点</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grpSp>
        <p:nvGrpSpPr>
          <p:cNvPr id="33" name="组合 32">
            <a:extLst>
              <a:ext uri="{FF2B5EF4-FFF2-40B4-BE49-F238E27FC236}">
                <a16:creationId xmlns:a16="http://schemas.microsoft.com/office/drawing/2014/main" id="{1456F9AF-F85B-F449-730A-07DAA145C487}"/>
              </a:ext>
            </a:extLst>
          </p:cNvPr>
          <p:cNvGrpSpPr/>
          <p:nvPr/>
        </p:nvGrpSpPr>
        <p:grpSpPr>
          <a:xfrm>
            <a:off x="89334" y="2205816"/>
            <a:ext cx="1849123" cy="3782793"/>
            <a:chOff x="2218355" y="2209074"/>
            <a:chExt cx="1849123" cy="3782793"/>
          </a:xfrm>
        </p:grpSpPr>
        <p:sp>
          <p:nvSpPr>
            <p:cNvPr id="34" name="文本框 33">
              <a:extLst>
                <a:ext uri="{FF2B5EF4-FFF2-40B4-BE49-F238E27FC236}">
                  <a16:creationId xmlns:a16="http://schemas.microsoft.com/office/drawing/2014/main" id="{983186B5-2BB6-E4A2-09C9-63E246A5D7C3}"/>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背景与目标</a:t>
              </a:r>
              <a:endParaRPr lang="en-US" altLang="zh-CN" sz="2000" b="1" dirty="0">
                <a:latin typeface="华文中宋" panose="02010600040101010101" pitchFamily="2" charset="-122"/>
                <a:ea typeface="华文中宋" panose="02010600040101010101" pitchFamily="2" charset="-122"/>
                <a:cs typeface="+mn-ea"/>
                <a:sym typeface="+mn-lt"/>
              </a:endParaRPr>
            </a:p>
            <a:p>
              <a:endParaRPr lang="zh-CN" altLang="en-US" sz="2000" b="1" dirty="0"/>
            </a:p>
          </p:txBody>
        </p:sp>
        <p:sp>
          <p:nvSpPr>
            <p:cNvPr id="35" name="文本框 34">
              <a:extLst>
                <a:ext uri="{FF2B5EF4-FFF2-40B4-BE49-F238E27FC236}">
                  <a16:creationId xmlns:a16="http://schemas.microsoft.com/office/drawing/2014/main" id="{82DC4D8F-4FB6-3CEF-A4C0-B35CE1E7923A}"/>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6" name="文本框 35">
              <a:extLst>
                <a:ext uri="{FF2B5EF4-FFF2-40B4-BE49-F238E27FC236}">
                  <a16:creationId xmlns:a16="http://schemas.microsoft.com/office/drawing/2014/main" id="{E409C1FC-0484-04F5-A2AD-88FCE11077D0}"/>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概念设计方案</a:t>
              </a:r>
            </a:p>
          </p:txBody>
        </p:sp>
        <p:sp>
          <p:nvSpPr>
            <p:cNvPr id="40" name="文本框 39">
              <a:extLst>
                <a:ext uri="{FF2B5EF4-FFF2-40B4-BE49-F238E27FC236}">
                  <a16:creationId xmlns:a16="http://schemas.microsoft.com/office/drawing/2014/main" id="{5B6AB44C-D056-1D00-1C00-3B8E6BA33D32}"/>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pic>
        <p:nvPicPr>
          <p:cNvPr id="3" name="图片 2">
            <a:extLst>
              <a:ext uri="{FF2B5EF4-FFF2-40B4-BE49-F238E27FC236}">
                <a16:creationId xmlns:a16="http://schemas.microsoft.com/office/drawing/2014/main" id="{A76CF856-817C-54BA-3DC6-C2232BAC7CDB}"/>
              </a:ext>
            </a:extLst>
          </p:cNvPr>
          <p:cNvPicPr>
            <a:picLocks noChangeAspect="1"/>
          </p:cNvPicPr>
          <p:nvPr/>
        </p:nvPicPr>
        <p:blipFill>
          <a:blip r:embed="rId2"/>
          <a:stretch>
            <a:fillRect/>
          </a:stretch>
        </p:blipFill>
        <p:spPr>
          <a:xfrm>
            <a:off x="7508639" y="2659428"/>
            <a:ext cx="3697688" cy="3487716"/>
          </a:xfrm>
          <a:prstGeom prst="rect">
            <a:avLst/>
          </a:prstGeom>
        </p:spPr>
      </p:pic>
      <p:sp>
        <p:nvSpPr>
          <p:cNvPr id="4" name="文本框 3">
            <a:extLst>
              <a:ext uri="{FF2B5EF4-FFF2-40B4-BE49-F238E27FC236}">
                <a16:creationId xmlns:a16="http://schemas.microsoft.com/office/drawing/2014/main" id="{6819AE93-4F53-E665-E719-3E0F4572CC14}"/>
              </a:ext>
            </a:extLst>
          </p:cNvPr>
          <p:cNvSpPr txBox="1"/>
          <p:nvPr/>
        </p:nvSpPr>
        <p:spPr>
          <a:xfrm>
            <a:off x="2783998" y="6146085"/>
            <a:ext cx="7252111" cy="400110"/>
          </a:xfrm>
          <a:prstGeom prst="rect">
            <a:avLst/>
          </a:prstGeom>
          <a:noFill/>
        </p:spPr>
        <p:txBody>
          <a:bodyPr wrap="square" rtlCol="0">
            <a:spAutoFit/>
          </a:bodyPr>
          <a:lstStyle/>
          <a:p>
            <a:r>
              <a:rPr lang="en-US" altLang="zh-CN" sz="1000" dirty="0"/>
              <a:t>[1]  </a:t>
            </a:r>
            <a:r>
              <a:rPr lang="zh-CN" altLang="en-US" sz="1000" dirty="0"/>
              <a:t>周硕</a:t>
            </a:r>
            <a:r>
              <a:rPr lang="en-US" altLang="zh-CN" sz="1000" dirty="0"/>
              <a:t>. </a:t>
            </a:r>
            <a:r>
              <a:rPr lang="zh-CN" altLang="en-US" sz="1000" dirty="0"/>
              <a:t>基于机器视觉的试管进出料装置</a:t>
            </a:r>
            <a:r>
              <a:rPr lang="en-US" altLang="zh-CN" sz="1000" dirty="0"/>
              <a:t>: </a:t>
            </a:r>
            <a:r>
              <a:rPr lang="zh-CN" altLang="en-US" sz="1000" dirty="0"/>
              <a:t>中国</a:t>
            </a:r>
            <a:r>
              <a:rPr lang="en-US" altLang="zh-CN" sz="1000" dirty="0"/>
              <a:t>, CN219807434U [P]. 2023-10-10.</a:t>
            </a:r>
          </a:p>
          <a:p>
            <a:endParaRPr lang="zh-CN" altLang="en-US" sz="1000" dirty="0"/>
          </a:p>
        </p:txBody>
      </p:sp>
      <p:sp>
        <p:nvSpPr>
          <p:cNvPr id="8" name="文本框 7">
            <a:extLst>
              <a:ext uri="{FF2B5EF4-FFF2-40B4-BE49-F238E27FC236}">
                <a16:creationId xmlns:a16="http://schemas.microsoft.com/office/drawing/2014/main" id="{A7697C14-529C-E36F-A2C4-1029010BB0A7}"/>
              </a:ext>
            </a:extLst>
          </p:cNvPr>
          <p:cNvSpPr txBox="1"/>
          <p:nvPr/>
        </p:nvSpPr>
        <p:spPr>
          <a:xfrm>
            <a:off x="2783998" y="3078718"/>
            <a:ext cx="5001031" cy="2357825"/>
          </a:xfrm>
          <a:prstGeom prst="rect">
            <a:avLst/>
          </a:prstGeom>
          <a:noFill/>
        </p:spPr>
        <p:txBody>
          <a:bodyPr wrap="square">
            <a:spAutoFit/>
          </a:bodyPr>
          <a:lstStyle/>
          <a:p>
            <a:pPr marL="285750" marR="0" lvl="0" indent="-28575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rPr>
              <a:t>机器视觉获取图像、孔位灰度值等状态信息；</a:t>
            </a:r>
            <a:endParaRPr kumimoji="0" lang="en-US" altLang="zh-CN" sz="2400" b="0" i="0" u="none" strike="noStrike" kern="1200" cap="none" spc="0" normalizeH="0" baseline="0" noProof="0" dirty="0">
              <a:ln>
                <a:noFill/>
              </a:ln>
              <a:solidFill>
                <a:prstClr val="black"/>
              </a:solidFill>
              <a:effectLst/>
              <a:uLnTx/>
              <a:uFillTx/>
              <a:latin typeface="Arial"/>
              <a:ea typeface="微软雅黑"/>
              <a:cs typeface="+mn-cs"/>
            </a:endParaRPr>
          </a:p>
          <a:p>
            <a:pPr marL="285750" marR="0" lvl="0" indent="-28575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rPr>
              <a:t>自动识别孔位中是否存在试管</a:t>
            </a:r>
            <a:r>
              <a:rPr kumimoji="0" lang="en-US" altLang="zh-CN" sz="2400" b="0" i="0" u="none" strike="noStrike" kern="1200" cap="none" spc="0" normalizeH="0" baseline="0" noProof="0" dirty="0">
                <a:ln>
                  <a:noFill/>
                </a:ln>
                <a:solidFill>
                  <a:prstClr val="black"/>
                </a:solidFill>
                <a:effectLst/>
                <a:uLnTx/>
                <a:uFillTx/>
                <a:latin typeface="Arial"/>
                <a:ea typeface="微软雅黑"/>
                <a:cs typeface="+mn-cs"/>
              </a:rPr>
              <a:t>;</a:t>
            </a:r>
          </a:p>
          <a:p>
            <a:pPr marL="285750" marR="0" lvl="0" indent="-28575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rPr>
              <a:t>未涉及对于孔位识别模糊、试管位姿异常情况的处理。</a:t>
            </a:r>
            <a:endParaRPr kumimoji="0" lang="en-US" altLang="zh-CN" sz="2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 name="文本框 1">
            <a:extLst>
              <a:ext uri="{FF2B5EF4-FFF2-40B4-BE49-F238E27FC236}">
                <a16:creationId xmlns:a16="http://schemas.microsoft.com/office/drawing/2014/main" id="{D6CE0C1C-AC1C-7D82-3E47-F1EA933961DC}"/>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731273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597F20D2-D09A-82F6-F2CC-CD6A8CFFAF94}"/>
              </a:ext>
            </a:extLst>
          </p:cNvPr>
          <p:cNvGrpSpPr/>
          <p:nvPr/>
        </p:nvGrpSpPr>
        <p:grpSpPr>
          <a:xfrm>
            <a:off x="2244480" y="1413874"/>
            <a:ext cx="9601011" cy="1667677"/>
            <a:chOff x="1252381" y="1570823"/>
            <a:chExt cx="9687239" cy="1667677"/>
          </a:xfrm>
          <a:solidFill>
            <a:srgbClr val="44546A"/>
          </a:solidFill>
        </p:grpSpPr>
        <p:sp>
          <p:nvSpPr>
            <p:cNvPr id="13" name="圆角矩形 9">
              <a:extLst>
                <a:ext uri="{FF2B5EF4-FFF2-40B4-BE49-F238E27FC236}">
                  <a16:creationId xmlns:a16="http://schemas.microsoft.com/office/drawing/2014/main" id="{F074BA12-AF6D-8C57-485F-A363E3628AFC}"/>
                </a:ext>
              </a:extLst>
            </p:cNvPr>
            <p:cNvSpPr/>
            <p:nvPr/>
          </p:nvSpPr>
          <p:spPr>
            <a:xfrm>
              <a:off x="1252381" y="1570823"/>
              <a:ext cx="9687239" cy="1667677"/>
            </a:xfrm>
            <a:prstGeom prst="roundRect">
              <a:avLst>
                <a:gd name="adj" fmla="val 14339"/>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矩形 16">
              <a:extLst>
                <a:ext uri="{FF2B5EF4-FFF2-40B4-BE49-F238E27FC236}">
                  <a16:creationId xmlns:a16="http://schemas.microsoft.com/office/drawing/2014/main" id="{1D6BE766-E1AA-499E-D517-4583A7B0C3B5}"/>
                </a:ext>
              </a:extLst>
            </p:cNvPr>
            <p:cNvSpPr/>
            <p:nvPr/>
          </p:nvSpPr>
          <p:spPr>
            <a:xfrm>
              <a:off x="1676400" y="1905000"/>
              <a:ext cx="76200" cy="9334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38" name="文本框 37">
            <a:extLst>
              <a:ext uri="{FF2B5EF4-FFF2-40B4-BE49-F238E27FC236}">
                <a16:creationId xmlns:a16="http://schemas.microsoft.com/office/drawing/2014/main" id="{797B8F14-359C-4A2D-AD2A-EE27BAF07DCC}"/>
              </a:ext>
            </a:extLst>
          </p:cNvPr>
          <p:cNvSpPr txBox="1"/>
          <p:nvPr/>
        </p:nvSpPr>
        <p:spPr>
          <a:xfrm>
            <a:off x="2218361" y="-65276"/>
            <a:ext cx="2680898"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背景与目标</a:t>
            </a:r>
            <a:endParaRPr lang="en-US" altLang="zh-CN" sz="3200" b="1" dirty="0">
              <a:latin typeface="华文中宋" panose="02010600040101010101" pitchFamily="2" charset="-122"/>
              <a:ea typeface="华文中宋" panose="02010600040101010101" pitchFamily="2" charset="-122"/>
              <a:cs typeface="+mn-ea"/>
              <a:sym typeface="+mn-lt"/>
            </a:endParaRPr>
          </a:p>
        </p:txBody>
      </p:sp>
      <p:sp>
        <p:nvSpPr>
          <p:cNvPr id="48" name="文本框 47">
            <a:extLst>
              <a:ext uri="{FF2B5EF4-FFF2-40B4-BE49-F238E27FC236}">
                <a16:creationId xmlns:a16="http://schemas.microsoft.com/office/drawing/2014/main" id="{73572A05-F8DD-4316-AD27-888FCCF6E3D2}"/>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选题背景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项目目标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项目创新点</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endParaRPr>
          </a:p>
        </p:txBody>
      </p:sp>
      <p:grpSp>
        <p:nvGrpSpPr>
          <p:cNvPr id="33" name="组合 32">
            <a:extLst>
              <a:ext uri="{FF2B5EF4-FFF2-40B4-BE49-F238E27FC236}">
                <a16:creationId xmlns:a16="http://schemas.microsoft.com/office/drawing/2014/main" id="{1456F9AF-F85B-F449-730A-07DAA145C487}"/>
              </a:ext>
            </a:extLst>
          </p:cNvPr>
          <p:cNvGrpSpPr/>
          <p:nvPr/>
        </p:nvGrpSpPr>
        <p:grpSpPr>
          <a:xfrm>
            <a:off x="89334" y="2205816"/>
            <a:ext cx="1849123" cy="3782793"/>
            <a:chOff x="2218355" y="2209074"/>
            <a:chExt cx="1849123" cy="3782793"/>
          </a:xfrm>
        </p:grpSpPr>
        <p:sp>
          <p:nvSpPr>
            <p:cNvPr id="34" name="文本框 33">
              <a:extLst>
                <a:ext uri="{FF2B5EF4-FFF2-40B4-BE49-F238E27FC236}">
                  <a16:creationId xmlns:a16="http://schemas.microsoft.com/office/drawing/2014/main" id="{983186B5-2BB6-E4A2-09C9-63E246A5D7C3}"/>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背景与目标</a:t>
              </a:r>
              <a:endParaRPr lang="en-US" altLang="zh-CN" sz="2000" b="1" dirty="0">
                <a:latin typeface="华文中宋" panose="02010600040101010101" pitchFamily="2" charset="-122"/>
                <a:ea typeface="华文中宋" panose="02010600040101010101" pitchFamily="2" charset="-122"/>
                <a:cs typeface="+mn-ea"/>
                <a:sym typeface="+mn-lt"/>
              </a:endParaRPr>
            </a:p>
            <a:p>
              <a:endParaRPr lang="zh-CN" altLang="en-US" sz="2000" b="1" dirty="0"/>
            </a:p>
          </p:txBody>
        </p:sp>
        <p:sp>
          <p:nvSpPr>
            <p:cNvPr id="35" name="文本框 34">
              <a:extLst>
                <a:ext uri="{FF2B5EF4-FFF2-40B4-BE49-F238E27FC236}">
                  <a16:creationId xmlns:a16="http://schemas.microsoft.com/office/drawing/2014/main" id="{82DC4D8F-4FB6-3CEF-A4C0-B35CE1E7923A}"/>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6" name="文本框 35">
              <a:extLst>
                <a:ext uri="{FF2B5EF4-FFF2-40B4-BE49-F238E27FC236}">
                  <a16:creationId xmlns:a16="http://schemas.microsoft.com/office/drawing/2014/main" id="{E409C1FC-0484-04F5-A2AD-88FCE11077D0}"/>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概念设计方案</a:t>
              </a:r>
            </a:p>
          </p:txBody>
        </p:sp>
        <p:sp>
          <p:nvSpPr>
            <p:cNvPr id="40" name="文本框 39">
              <a:extLst>
                <a:ext uri="{FF2B5EF4-FFF2-40B4-BE49-F238E27FC236}">
                  <a16:creationId xmlns:a16="http://schemas.microsoft.com/office/drawing/2014/main" id="{5B6AB44C-D056-1D00-1C00-3B8E6BA33D32}"/>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3" name="文本框 2">
            <a:extLst>
              <a:ext uri="{FF2B5EF4-FFF2-40B4-BE49-F238E27FC236}">
                <a16:creationId xmlns:a16="http://schemas.microsoft.com/office/drawing/2014/main" id="{04D3C72C-F009-49C8-4360-EC9003A12CB9}"/>
              </a:ext>
            </a:extLst>
          </p:cNvPr>
          <p:cNvSpPr txBox="1"/>
          <p:nvPr/>
        </p:nvSpPr>
        <p:spPr>
          <a:xfrm>
            <a:off x="2971005" y="1642290"/>
            <a:ext cx="8733718" cy="1210844"/>
          </a:xfrm>
          <a:prstGeom prst="rect">
            <a:avLst/>
          </a:prstGeom>
          <a:noFill/>
        </p:spPr>
        <p:txBody>
          <a:bodyPr wrap="square">
            <a:spAutoFit/>
          </a:bodyPr>
          <a:lstStyle/>
          <a:p>
            <a:pPr indent="457200">
              <a:lnSpc>
                <a:spcPct val="125000"/>
              </a:lnSpc>
            </a:pPr>
            <a:r>
              <a:rPr lang="zh-CN" altLang="en-US" sz="2000" dirty="0">
                <a:solidFill>
                  <a:schemeClr val="bg1"/>
                </a:solidFill>
              </a:rPr>
              <a:t>项目需要一套视觉辅助的机械臂挑管系统，能够实现定位精度更高的</a:t>
            </a:r>
            <a:r>
              <a:rPr lang="zh-CN" altLang="en-US" sz="2000" b="1" dirty="0">
                <a:solidFill>
                  <a:schemeClr val="bg1"/>
                </a:solidFill>
              </a:rPr>
              <a:t>目标识别</a:t>
            </a:r>
            <a:r>
              <a:rPr lang="zh-CN" altLang="en-US" sz="2000" dirty="0">
                <a:solidFill>
                  <a:schemeClr val="bg1"/>
                </a:solidFill>
              </a:rPr>
              <a:t>、完成精准的</a:t>
            </a:r>
            <a:r>
              <a:rPr lang="zh-CN" altLang="en-US" sz="2000" b="1" dirty="0">
                <a:solidFill>
                  <a:schemeClr val="bg1"/>
                </a:solidFill>
              </a:rPr>
              <a:t>抓取</a:t>
            </a:r>
            <a:r>
              <a:rPr lang="zh-CN" altLang="en-US" sz="2000" dirty="0">
                <a:solidFill>
                  <a:schemeClr val="bg1"/>
                </a:solidFill>
              </a:rPr>
              <a:t>与稳定的</a:t>
            </a:r>
            <a:r>
              <a:rPr lang="zh-CN" altLang="en-US" sz="2000" b="1" dirty="0">
                <a:solidFill>
                  <a:schemeClr val="bg1"/>
                </a:solidFill>
              </a:rPr>
              <a:t>路径规划</a:t>
            </a:r>
            <a:r>
              <a:rPr lang="zh-CN" altLang="en-US" sz="2000" dirty="0">
                <a:solidFill>
                  <a:schemeClr val="bg1"/>
                </a:solidFill>
              </a:rPr>
              <a:t>，同时在检测到样本管</a:t>
            </a:r>
            <a:r>
              <a:rPr lang="zh-CN" altLang="en-US" sz="2000" b="1" dirty="0">
                <a:solidFill>
                  <a:schemeClr val="bg1"/>
                </a:solidFill>
              </a:rPr>
              <a:t>异常情况</a:t>
            </a:r>
            <a:r>
              <a:rPr lang="zh-CN" altLang="en-US" sz="2000" dirty="0">
                <a:solidFill>
                  <a:schemeClr val="bg1"/>
                </a:solidFill>
              </a:rPr>
              <a:t>时实现良好的抓取与归置。</a:t>
            </a:r>
          </a:p>
        </p:txBody>
      </p:sp>
      <p:pic>
        <p:nvPicPr>
          <p:cNvPr id="46" name="图形 45" descr="照相机">
            <a:extLst>
              <a:ext uri="{FF2B5EF4-FFF2-40B4-BE49-F238E27FC236}">
                <a16:creationId xmlns:a16="http://schemas.microsoft.com/office/drawing/2014/main" id="{EAC048C0-D0B3-35F9-4D89-B509E8AF6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72374" y="3533997"/>
            <a:ext cx="1055779" cy="1055779"/>
          </a:xfrm>
          <a:prstGeom prst="rect">
            <a:avLst/>
          </a:prstGeom>
        </p:spPr>
      </p:pic>
      <p:pic>
        <p:nvPicPr>
          <p:cNvPr id="51" name="图形 50" descr="机器人">
            <a:extLst>
              <a:ext uri="{FF2B5EF4-FFF2-40B4-BE49-F238E27FC236}">
                <a16:creationId xmlns:a16="http://schemas.microsoft.com/office/drawing/2014/main" id="{BA058C77-F21B-8CCF-32A3-5FA9518B89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31807" y="3471113"/>
            <a:ext cx="1136100" cy="1136100"/>
          </a:xfrm>
          <a:prstGeom prst="rect">
            <a:avLst/>
          </a:prstGeom>
        </p:spPr>
      </p:pic>
      <p:sp>
        <p:nvSpPr>
          <p:cNvPr id="52" name="文本框 51">
            <a:extLst>
              <a:ext uri="{FF2B5EF4-FFF2-40B4-BE49-F238E27FC236}">
                <a16:creationId xmlns:a16="http://schemas.microsoft.com/office/drawing/2014/main" id="{1619F1DE-4CA2-2DB0-4CBF-F99B460B5B79}"/>
              </a:ext>
            </a:extLst>
          </p:cNvPr>
          <p:cNvSpPr txBox="1"/>
          <p:nvPr/>
        </p:nvSpPr>
        <p:spPr>
          <a:xfrm>
            <a:off x="9238649" y="5215710"/>
            <a:ext cx="2845909" cy="1047594"/>
          </a:xfrm>
          <a:prstGeom prst="rect">
            <a:avLst/>
          </a:prstGeom>
          <a:noFill/>
        </p:spPr>
        <p:txBody>
          <a:bodyPr wrap="square" rtlCol="0">
            <a:spAutoFit/>
          </a:bodyPr>
          <a:lstStyle/>
          <a:p>
            <a:pPr marL="342900" indent="-342900">
              <a:lnSpc>
                <a:spcPct val="150000"/>
              </a:lnSpc>
              <a:buClr>
                <a:srgbClr val="203864"/>
              </a:buClr>
              <a:buSzPct val="50000"/>
              <a:buFont typeface="Wingdings" panose="05000000000000000000" pitchFamily="2" charset="2"/>
              <a:buChar char="u"/>
            </a:pPr>
            <a:r>
              <a:rPr lang="zh-CN" altLang="en-US" sz="2200" dirty="0"/>
              <a:t>仿真环境搭建</a:t>
            </a:r>
            <a:endParaRPr lang="en-US" altLang="zh-CN" sz="2200" dirty="0"/>
          </a:p>
          <a:p>
            <a:pPr marL="342900" indent="-342900">
              <a:lnSpc>
                <a:spcPct val="150000"/>
              </a:lnSpc>
              <a:buClr>
                <a:srgbClr val="203864"/>
              </a:buClr>
              <a:buSzPct val="50000"/>
              <a:buFont typeface="Wingdings" panose="05000000000000000000" pitchFamily="2" charset="2"/>
              <a:buChar char="u"/>
            </a:pPr>
            <a:r>
              <a:rPr lang="zh-CN" altLang="en-US" sz="2200" dirty="0"/>
              <a:t>仿真到现实算法</a:t>
            </a:r>
          </a:p>
        </p:txBody>
      </p:sp>
      <p:sp>
        <p:nvSpPr>
          <p:cNvPr id="54" name="文本框 53">
            <a:extLst>
              <a:ext uri="{FF2B5EF4-FFF2-40B4-BE49-F238E27FC236}">
                <a16:creationId xmlns:a16="http://schemas.microsoft.com/office/drawing/2014/main" id="{C8397AA5-FF5E-5A53-A61B-6EC3FB4F6E22}"/>
              </a:ext>
            </a:extLst>
          </p:cNvPr>
          <p:cNvSpPr txBox="1"/>
          <p:nvPr/>
        </p:nvSpPr>
        <p:spPr>
          <a:xfrm>
            <a:off x="2350570" y="5215710"/>
            <a:ext cx="3323437" cy="1047594"/>
          </a:xfrm>
          <a:prstGeom prst="rect">
            <a:avLst/>
          </a:prstGeom>
          <a:noFill/>
        </p:spPr>
        <p:txBody>
          <a:bodyPr wrap="square" rtlCol="0">
            <a:spAutoFit/>
          </a:bodyPr>
          <a:lstStyle/>
          <a:p>
            <a:pPr marL="342900" indent="-342900">
              <a:lnSpc>
                <a:spcPct val="150000"/>
              </a:lnSpc>
              <a:buClr>
                <a:srgbClr val="203864"/>
              </a:buClr>
              <a:buSzPct val="50000"/>
              <a:buFont typeface="Wingdings" panose="05000000000000000000" pitchFamily="2" charset="2"/>
              <a:buChar char="u"/>
            </a:pPr>
            <a:r>
              <a:rPr lang="zh-CN" altLang="en-US" sz="2200" dirty="0"/>
              <a:t>抓取物品图像分割</a:t>
            </a:r>
            <a:endParaRPr lang="en-US" altLang="zh-CN" sz="2200" dirty="0"/>
          </a:p>
          <a:p>
            <a:pPr marL="342900" indent="-342900">
              <a:lnSpc>
                <a:spcPct val="150000"/>
              </a:lnSpc>
              <a:buClr>
                <a:srgbClr val="203864"/>
              </a:buClr>
              <a:buSzPct val="50000"/>
              <a:buFont typeface="Wingdings" panose="05000000000000000000" pitchFamily="2" charset="2"/>
              <a:buChar char="u"/>
            </a:pPr>
            <a:r>
              <a:rPr lang="zh-CN" altLang="en-US" sz="2200" dirty="0"/>
              <a:t>机械臂姿态估计</a:t>
            </a:r>
            <a:endParaRPr lang="en-US" altLang="zh-CN" sz="2200" dirty="0"/>
          </a:p>
        </p:txBody>
      </p:sp>
      <p:sp>
        <p:nvSpPr>
          <p:cNvPr id="55" name="文本框 54">
            <a:extLst>
              <a:ext uri="{FF2B5EF4-FFF2-40B4-BE49-F238E27FC236}">
                <a16:creationId xmlns:a16="http://schemas.microsoft.com/office/drawing/2014/main" id="{ADB4D2E3-9C78-E836-D70B-7ED81F29B1A4}"/>
              </a:ext>
            </a:extLst>
          </p:cNvPr>
          <p:cNvSpPr txBox="1"/>
          <p:nvPr/>
        </p:nvSpPr>
        <p:spPr>
          <a:xfrm>
            <a:off x="5795052" y="5215710"/>
            <a:ext cx="3323437" cy="1047594"/>
          </a:xfrm>
          <a:prstGeom prst="rect">
            <a:avLst/>
          </a:prstGeom>
          <a:noFill/>
        </p:spPr>
        <p:txBody>
          <a:bodyPr wrap="square" rtlCol="0">
            <a:spAutoFit/>
          </a:bodyPr>
          <a:lstStyle/>
          <a:p>
            <a:pPr marL="342900" indent="-342900">
              <a:lnSpc>
                <a:spcPct val="150000"/>
              </a:lnSpc>
              <a:buClr>
                <a:srgbClr val="203864"/>
              </a:buClr>
              <a:buSzPct val="50000"/>
              <a:buFont typeface="Wingdings" panose="05000000000000000000" pitchFamily="2" charset="2"/>
              <a:buChar char="u"/>
            </a:pPr>
            <a:r>
              <a:rPr lang="zh-CN" altLang="en-US" sz="2200" dirty="0"/>
              <a:t>机械臂轨迹规划</a:t>
            </a:r>
            <a:endParaRPr lang="en-US" altLang="zh-CN" sz="2200" dirty="0"/>
          </a:p>
          <a:p>
            <a:pPr marL="342900" indent="-342900">
              <a:lnSpc>
                <a:spcPct val="150000"/>
              </a:lnSpc>
              <a:buClr>
                <a:srgbClr val="203864"/>
              </a:buClr>
              <a:buSzPct val="50000"/>
              <a:buFont typeface="Wingdings" panose="05000000000000000000" pitchFamily="2" charset="2"/>
              <a:buChar char="u"/>
            </a:pPr>
            <a:r>
              <a:rPr lang="zh-CN" altLang="en-US" sz="2200" dirty="0"/>
              <a:t>基于环境持续学习</a:t>
            </a:r>
            <a:endParaRPr lang="en-US" altLang="zh-CN" sz="2200" dirty="0"/>
          </a:p>
        </p:txBody>
      </p:sp>
      <p:sp>
        <p:nvSpPr>
          <p:cNvPr id="56" name="矩形: 圆角 55">
            <a:extLst>
              <a:ext uri="{FF2B5EF4-FFF2-40B4-BE49-F238E27FC236}">
                <a16:creationId xmlns:a16="http://schemas.microsoft.com/office/drawing/2014/main" id="{99D535A0-6A2C-F383-A43B-297614CC924E}"/>
              </a:ext>
            </a:extLst>
          </p:cNvPr>
          <p:cNvSpPr/>
          <p:nvPr/>
        </p:nvSpPr>
        <p:spPr>
          <a:xfrm>
            <a:off x="6599067" y="4629706"/>
            <a:ext cx="1201579" cy="455795"/>
          </a:xfrm>
          <a:prstGeom prst="roundRect">
            <a:avLst>
              <a:gd name="adj" fmla="val 50000"/>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n-ea"/>
                <a:cs typeface="+mn-cs"/>
              </a:rPr>
              <a:t>鲁棒性</a:t>
            </a:r>
          </a:p>
        </p:txBody>
      </p:sp>
      <p:sp>
        <p:nvSpPr>
          <p:cNvPr id="57" name="矩形: 圆角 56">
            <a:extLst>
              <a:ext uri="{FF2B5EF4-FFF2-40B4-BE49-F238E27FC236}">
                <a16:creationId xmlns:a16="http://schemas.microsoft.com/office/drawing/2014/main" id="{D26FBEB4-65BB-71B6-0A96-70B287E9ABBB}"/>
              </a:ext>
            </a:extLst>
          </p:cNvPr>
          <p:cNvSpPr/>
          <p:nvPr/>
        </p:nvSpPr>
        <p:spPr>
          <a:xfrm>
            <a:off x="2692522" y="4629706"/>
            <a:ext cx="2015482" cy="455795"/>
          </a:xfrm>
          <a:prstGeom prst="roundRect">
            <a:avLst>
              <a:gd name="adj" fmla="val 50000"/>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n-ea"/>
                <a:cs typeface="+mn-cs"/>
              </a:rPr>
              <a:t>准确性、实时性</a:t>
            </a:r>
          </a:p>
        </p:txBody>
      </p:sp>
      <p:sp>
        <p:nvSpPr>
          <p:cNvPr id="58" name="矩形: 圆角 57">
            <a:extLst>
              <a:ext uri="{FF2B5EF4-FFF2-40B4-BE49-F238E27FC236}">
                <a16:creationId xmlns:a16="http://schemas.microsoft.com/office/drawing/2014/main" id="{11E219B7-FCFE-FDC8-3CBA-4572E8BF2D93}"/>
              </a:ext>
            </a:extLst>
          </p:cNvPr>
          <p:cNvSpPr/>
          <p:nvPr/>
        </p:nvSpPr>
        <p:spPr>
          <a:xfrm>
            <a:off x="9769057" y="4629706"/>
            <a:ext cx="1201579" cy="455795"/>
          </a:xfrm>
          <a:prstGeom prst="roundRect">
            <a:avLst>
              <a:gd name="adj" fmla="val 50000"/>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n-ea"/>
                <a:cs typeface="+mn-cs"/>
              </a:rPr>
              <a:t>高性能</a:t>
            </a:r>
          </a:p>
        </p:txBody>
      </p:sp>
      <p:pic>
        <p:nvPicPr>
          <p:cNvPr id="2" name="图形 1" descr="云计算">
            <a:extLst>
              <a:ext uri="{FF2B5EF4-FFF2-40B4-BE49-F238E27FC236}">
                <a16:creationId xmlns:a16="http://schemas.microsoft.com/office/drawing/2014/main" id="{EE9E2E3E-98EF-B095-DA5D-F0C1267492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38039" y="3611659"/>
            <a:ext cx="953930" cy="953930"/>
          </a:xfrm>
          <a:prstGeom prst="rect">
            <a:avLst/>
          </a:prstGeom>
        </p:spPr>
      </p:pic>
      <p:sp>
        <p:nvSpPr>
          <p:cNvPr id="4" name="文本框 3">
            <a:extLst>
              <a:ext uri="{FF2B5EF4-FFF2-40B4-BE49-F238E27FC236}">
                <a16:creationId xmlns:a16="http://schemas.microsoft.com/office/drawing/2014/main" id="{C883EC4A-4646-DDBC-83E6-81DCA0E7D227}"/>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spTree>
    <p:extLst>
      <p:ext uri="{BB962C8B-B14F-4D97-AF65-F5344CB8AC3E}">
        <p14:creationId xmlns:p14="http://schemas.microsoft.com/office/powerpoint/2010/main" val="7403845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797B8F14-359C-4A2D-AD2A-EE27BAF07DCC}"/>
              </a:ext>
            </a:extLst>
          </p:cNvPr>
          <p:cNvSpPr txBox="1"/>
          <p:nvPr/>
        </p:nvSpPr>
        <p:spPr>
          <a:xfrm>
            <a:off x="2218361" y="-65276"/>
            <a:ext cx="2680898" cy="928459"/>
          </a:xfrm>
          <a:prstGeom prst="rect">
            <a:avLst/>
          </a:prstGeom>
          <a:noFill/>
        </p:spPr>
        <p:txBody>
          <a:bodyPr wrap="square">
            <a:spAutoFit/>
          </a:bodyPr>
          <a:lstStyle/>
          <a:p>
            <a:pPr>
              <a:lnSpc>
                <a:spcPct val="200000"/>
              </a:lnSpc>
            </a:pPr>
            <a:r>
              <a:rPr lang="zh-CN" altLang="en-US" sz="3200" b="1" dirty="0">
                <a:latin typeface="华文中宋" panose="02010600040101010101" pitchFamily="2" charset="-122"/>
                <a:ea typeface="华文中宋" panose="02010600040101010101" pitchFamily="2" charset="-122"/>
                <a:cs typeface="+mn-ea"/>
                <a:sym typeface="+mn-lt"/>
              </a:rPr>
              <a:t>背景与目标</a:t>
            </a:r>
            <a:endParaRPr lang="en-US" altLang="zh-CN" sz="3200" b="1" dirty="0">
              <a:latin typeface="华文中宋" panose="02010600040101010101" pitchFamily="2" charset="-122"/>
              <a:ea typeface="华文中宋" panose="02010600040101010101" pitchFamily="2" charset="-122"/>
              <a:cs typeface="+mn-ea"/>
              <a:sym typeface="+mn-lt"/>
            </a:endParaRPr>
          </a:p>
        </p:txBody>
      </p:sp>
      <p:sp>
        <p:nvSpPr>
          <p:cNvPr id="48" name="文本框 47">
            <a:extLst>
              <a:ext uri="{FF2B5EF4-FFF2-40B4-BE49-F238E27FC236}">
                <a16:creationId xmlns:a16="http://schemas.microsoft.com/office/drawing/2014/main" id="{73572A05-F8DD-4316-AD27-888FCCF6E3D2}"/>
              </a:ext>
            </a:extLst>
          </p:cNvPr>
          <p:cNvSpPr txBox="1"/>
          <p:nvPr/>
        </p:nvSpPr>
        <p:spPr>
          <a:xfrm>
            <a:off x="6631807" y="143755"/>
            <a:ext cx="5213684" cy="719428"/>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选题背景 </a:t>
            </a:r>
            <a:r>
              <a:rPr lang="en-US" altLang="zh-CN" sz="2000" dirty="0">
                <a:latin typeface="华文中宋" panose="02010600040101010101" pitchFamily="2" charset="-122"/>
                <a:ea typeface="华文中宋" panose="02010600040101010101" pitchFamily="2" charset="-122"/>
                <a:cs typeface="+mn-ea"/>
                <a:sym typeface="+mn-lt"/>
              </a:rPr>
              <a:t>|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项目目标 </a:t>
            </a:r>
            <a:r>
              <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cs typeface="+mn-ea"/>
                <a:sym typeface="+mn-lt"/>
              </a:rPr>
              <a:t>| </a:t>
            </a:r>
            <a:r>
              <a:rPr lang="zh-CN" altLang="en-US" sz="2400" b="1" dirty="0">
                <a:latin typeface="华文中宋" panose="02010600040101010101" pitchFamily="2" charset="-122"/>
                <a:ea typeface="华文中宋" panose="02010600040101010101" pitchFamily="2" charset="-122"/>
                <a:cs typeface="+mn-ea"/>
                <a:sym typeface="+mn-lt"/>
              </a:rPr>
              <a:t>项目创新点</a:t>
            </a:r>
            <a:endParaRPr lang="en-US" altLang="zh-CN" sz="2000" b="1" dirty="0">
              <a:latin typeface="华文中宋" panose="02010600040101010101" pitchFamily="2" charset="-122"/>
              <a:ea typeface="华文中宋" panose="02010600040101010101" pitchFamily="2" charset="-122"/>
              <a:cs typeface="+mn-ea"/>
              <a:sym typeface="+mn-lt"/>
            </a:endParaRPr>
          </a:p>
        </p:txBody>
      </p:sp>
      <p:sp>
        <p:nvSpPr>
          <p:cNvPr id="11" name="文本框 10">
            <a:extLst>
              <a:ext uri="{FF2B5EF4-FFF2-40B4-BE49-F238E27FC236}">
                <a16:creationId xmlns:a16="http://schemas.microsoft.com/office/drawing/2014/main" id="{5F4FC486-A195-0714-5CE8-30EE3D20445A}"/>
              </a:ext>
            </a:extLst>
          </p:cNvPr>
          <p:cNvSpPr txBox="1"/>
          <p:nvPr/>
        </p:nvSpPr>
        <p:spPr>
          <a:xfrm>
            <a:off x="4899259" y="1651799"/>
            <a:ext cx="4583212" cy="441403"/>
          </a:xfrm>
          <a:prstGeom prst="rect">
            <a:avLst/>
          </a:prstGeom>
          <a:noFill/>
        </p:spPr>
        <p:txBody>
          <a:bodyPr wrap="square">
            <a:spAutoFit/>
          </a:bodyPr>
          <a:lstStyle/>
          <a:p>
            <a:pPr algn="ctr">
              <a:lnSpc>
                <a:spcPct val="125000"/>
              </a:lnSpc>
            </a:pPr>
            <a:r>
              <a:rPr lang="zh-CN" altLang="en-US" sz="2000" dirty="0"/>
              <a:t>基于力反馈的强化学习提高安全性</a:t>
            </a:r>
          </a:p>
        </p:txBody>
      </p:sp>
      <p:sp>
        <p:nvSpPr>
          <p:cNvPr id="3" name="Freeform 51">
            <a:extLst>
              <a:ext uri="{FF2B5EF4-FFF2-40B4-BE49-F238E27FC236}">
                <a16:creationId xmlns:a16="http://schemas.microsoft.com/office/drawing/2014/main" id="{CFA30E2A-666B-84C8-4C87-53B8394DC8B6}"/>
              </a:ext>
            </a:extLst>
          </p:cNvPr>
          <p:cNvSpPr/>
          <p:nvPr/>
        </p:nvSpPr>
        <p:spPr>
          <a:xfrm flipV="1">
            <a:off x="4848895" y="2636041"/>
            <a:ext cx="4328736" cy="1724796"/>
          </a:xfrm>
          <a:custGeom>
            <a:avLst/>
            <a:gdLst>
              <a:gd name="connsiteX0" fmla="*/ 0 w 6153404"/>
              <a:gd name="connsiteY0" fmla="*/ 0 h 3076702"/>
              <a:gd name="connsiteX1" fmla="*/ 266700 w 6153404"/>
              <a:gd name="connsiteY1" fmla="*/ 0 h 3076702"/>
              <a:gd name="connsiteX2" fmla="*/ 3076702 w 6153404"/>
              <a:gd name="connsiteY2" fmla="*/ 2810002 h 3076702"/>
              <a:gd name="connsiteX3" fmla="*/ 5886704 w 6153404"/>
              <a:gd name="connsiteY3" fmla="*/ 0 h 3076702"/>
              <a:gd name="connsiteX4" fmla="*/ 6153404 w 6153404"/>
              <a:gd name="connsiteY4" fmla="*/ 0 h 3076702"/>
              <a:gd name="connsiteX5" fmla="*/ 3076702 w 6153404"/>
              <a:gd name="connsiteY5" fmla="*/ 3076702 h 3076702"/>
              <a:gd name="connsiteX6" fmla="*/ 0 w 6153404"/>
              <a:gd name="connsiteY6" fmla="*/ 0 h 307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3404" h="3076702">
                <a:moveTo>
                  <a:pt x="0" y="0"/>
                </a:moveTo>
                <a:lnTo>
                  <a:pt x="266700" y="0"/>
                </a:lnTo>
                <a:cubicBezTo>
                  <a:pt x="266700" y="1551921"/>
                  <a:pt x="1524781" y="2810002"/>
                  <a:pt x="3076702" y="2810002"/>
                </a:cubicBezTo>
                <a:cubicBezTo>
                  <a:pt x="4628623" y="2810002"/>
                  <a:pt x="5886704" y="1551921"/>
                  <a:pt x="5886704" y="0"/>
                </a:cubicBezTo>
                <a:lnTo>
                  <a:pt x="6153404" y="0"/>
                </a:lnTo>
                <a:cubicBezTo>
                  <a:pt x="6153404" y="1699216"/>
                  <a:pt x="4775918" y="3076702"/>
                  <a:pt x="3076702" y="3076702"/>
                </a:cubicBezTo>
                <a:cubicBezTo>
                  <a:pt x="1377486" y="3076702"/>
                  <a:pt x="0" y="1699216"/>
                  <a:pt x="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 name="Oval 30">
            <a:extLst>
              <a:ext uri="{FF2B5EF4-FFF2-40B4-BE49-F238E27FC236}">
                <a16:creationId xmlns:a16="http://schemas.microsoft.com/office/drawing/2014/main" id="{853B2D59-C2CD-2705-B1DF-A9A198DB50C0}"/>
              </a:ext>
            </a:extLst>
          </p:cNvPr>
          <p:cNvSpPr/>
          <p:nvPr/>
        </p:nvSpPr>
        <p:spPr>
          <a:xfrm flipH="1">
            <a:off x="6606717" y="2254607"/>
            <a:ext cx="899226" cy="8992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6" name="Oval 54">
            <a:extLst>
              <a:ext uri="{FF2B5EF4-FFF2-40B4-BE49-F238E27FC236}">
                <a16:creationId xmlns:a16="http://schemas.microsoft.com/office/drawing/2014/main" id="{201525C6-368F-B6F1-DAD4-EB56F929C86A}"/>
              </a:ext>
            </a:extLst>
          </p:cNvPr>
          <p:cNvSpPr/>
          <p:nvPr/>
        </p:nvSpPr>
        <p:spPr>
          <a:xfrm flipH="1">
            <a:off x="8717857" y="3640531"/>
            <a:ext cx="899226" cy="899226"/>
          </a:xfrm>
          <a:prstGeom prst="ellipse">
            <a:avLst/>
          </a:prstGeom>
          <a:solidFill>
            <a:schemeClr val="accent1">
              <a:lumMod val="50000"/>
            </a:schemeClr>
          </a:solidFill>
          <a:ln>
            <a:noFill/>
          </a:ln>
        </p:spPr>
        <p:txBody>
          <a:bodyPr vert="horz" wrap="square" lIns="45720" tIns="22860" rIns="45720" bIns="22860" numCol="1" rtlCol="0" anchor="t" anchorCtr="0" compatLnSpc="1"/>
          <a:lstStyle/>
          <a:p>
            <a:pPr algn="ctr" defTabSz="1218565"/>
            <a:endParaRPr lang="en-US" sz="2400" dirty="0">
              <a:solidFill>
                <a:schemeClr val="tx1">
                  <a:lumMod val="75000"/>
                  <a:lumOff val="25000"/>
                </a:schemeClr>
              </a:solidFill>
              <a:cs typeface="+mn-ea"/>
              <a:sym typeface="+mn-lt"/>
            </a:endParaRPr>
          </a:p>
        </p:txBody>
      </p:sp>
      <p:sp>
        <p:nvSpPr>
          <p:cNvPr id="7" name="Oval 64">
            <a:extLst>
              <a:ext uri="{FF2B5EF4-FFF2-40B4-BE49-F238E27FC236}">
                <a16:creationId xmlns:a16="http://schemas.microsoft.com/office/drawing/2014/main" id="{1D3C8247-980F-83D6-0468-144B16929FE8}"/>
              </a:ext>
            </a:extLst>
          </p:cNvPr>
          <p:cNvSpPr/>
          <p:nvPr/>
        </p:nvSpPr>
        <p:spPr>
          <a:xfrm>
            <a:off x="4492364" y="3640531"/>
            <a:ext cx="899226" cy="899226"/>
          </a:xfrm>
          <a:prstGeom prst="ellipse">
            <a:avLst/>
          </a:prstGeom>
          <a:solidFill>
            <a:schemeClr val="accent1">
              <a:lumMod val="50000"/>
            </a:schemeClr>
          </a:solidFill>
          <a:ln>
            <a:noFill/>
          </a:ln>
        </p:spPr>
        <p:txBody>
          <a:bodyPr vert="horz" wrap="square" lIns="45720" tIns="22860" rIns="45720" bIns="22860" numCol="1" rtlCol="0" anchor="t" anchorCtr="0" compatLnSpc="1"/>
          <a:lstStyle/>
          <a:p>
            <a:pPr algn="ctr" defTabSz="1218565"/>
            <a:endParaRPr lang="en-US" sz="2400" dirty="0">
              <a:solidFill>
                <a:schemeClr val="tx1">
                  <a:lumMod val="75000"/>
                  <a:lumOff val="25000"/>
                </a:schemeClr>
              </a:solidFill>
              <a:cs typeface="+mn-ea"/>
              <a:sym typeface="+mn-lt"/>
            </a:endParaRPr>
          </a:p>
        </p:txBody>
      </p:sp>
      <p:sp>
        <p:nvSpPr>
          <p:cNvPr id="8" name="Freeform 72">
            <a:extLst>
              <a:ext uri="{FF2B5EF4-FFF2-40B4-BE49-F238E27FC236}">
                <a16:creationId xmlns:a16="http://schemas.microsoft.com/office/drawing/2014/main" id="{696FF3DA-3019-548D-212E-E7A35EBF0C35}"/>
              </a:ext>
            </a:extLst>
          </p:cNvPr>
          <p:cNvSpPr/>
          <p:nvPr/>
        </p:nvSpPr>
        <p:spPr>
          <a:xfrm flipH="1">
            <a:off x="5693711" y="3640294"/>
            <a:ext cx="2765425" cy="3217705"/>
          </a:xfrm>
          <a:custGeom>
            <a:avLst/>
            <a:gdLst>
              <a:gd name="connsiteX0" fmla="*/ 1382611 w 2765222"/>
              <a:gd name="connsiteY0" fmla="*/ 0 h 3202314"/>
              <a:gd name="connsiteX1" fmla="*/ 0 w 2765222"/>
              <a:gd name="connsiteY1" fmla="*/ 1382611 h 3202314"/>
              <a:gd name="connsiteX2" fmla="*/ 98 w 2765222"/>
              <a:gd name="connsiteY2" fmla="*/ 1384552 h 3202314"/>
              <a:gd name="connsiteX3" fmla="*/ 0 w 2765222"/>
              <a:gd name="connsiteY3" fmla="*/ 1384552 h 3202314"/>
              <a:gd name="connsiteX4" fmla="*/ 0 w 2765222"/>
              <a:gd name="connsiteY4" fmla="*/ 3202314 h 3202314"/>
              <a:gd name="connsiteX5" fmla="*/ 2765222 w 2765222"/>
              <a:gd name="connsiteY5" fmla="*/ 3202314 h 3202314"/>
              <a:gd name="connsiteX6" fmla="*/ 2765222 w 2765222"/>
              <a:gd name="connsiteY6" fmla="*/ 1384552 h 3202314"/>
              <a:gd name="connsiteX7" fmla="*/ 2765124 w 2765222"/>
              <a:gd name="connsiteY7" fmla="*/ 1384552 h 3202314"/>
              <a:gd name="connsiteX8" fmla="*/ 2765222 w 2765222"/>
              <a:gd name="connsiteY8" fmla="*/ 1382611 h 3202314"/>
              <a:gd name="connsiteX9" fmla="*/ 1382611 w 2765222"/>
              <a:gd name="connsiteY9" fmla="*/ 0 h 3202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5222" h="3202314">
                <a:moveTo>
                  <a:pt x="1382611" y="0"/>
                </a:moveTo>
                <a:cubicBezTo>
                  <a:pt x="619016" y="0"/>
                  <a:pt x="0" y="619016"/>
                  <a:pt x="0" y="1382611"/>
                </a:cubicBezTo>
                <a:lnTo>
                  <a:pt x="98" y="1384552"/>
                </a:lnTo>
                <a:lnTo>
                  <a:pt x="0" y="1384552"/>
                </a:lnTo>
                <a:lnTo>
                  <a:pt x="0" y="3202314"/>
                </a:lnTo>
                <a:lnTo>
                  <a:pt x="2765222" y="3202314"/>
                </a:lnTo>
                <a:lnTo>
                  <a:pt x="2765222" y="1384552"/>
                </a:lnTo>
                <a:lnTo>
                  <a:pt x="2765124" y="1384552"/>
                </a:lnTo>
                <a:lnTo>
                  <a:pt x="2765222" y="1382611"/>
                </a:lnTo>
                <a:cubicBezTo>
                  <a:pt x="2765222" y="619016"/>
                  <a:pt x="2146206" y="0"/>
                  <a:pt x="1382611" y="0"/>
                </a:cubicBezTo>
                <a:close/>
              </a:path>
            </a:pathLst>
          </a:custGeom>
          <a:solidFill>
            <a:schemeClr val="accent1">
              <a:lumMod val="50000"/>
            </a:schemeClr>
          </a:solidFill>
          <a:ln>
            <a:noFill/>
          </a:ln>
        </p:spPr>
        <p:txBody>
          <a:bodyPr vert="horz" wrap="square" lIns="45720" tIns="22860" rIns="45720" bIns="22860" numCol="1" rtlCol="0" anchor="t" anchorCtr="0" compatLnSpc="1"/>
          <a:lstStyle/>
          <a:p>
            <a:pPr algn="ctr" defTabSz="1218565"/>
            <a:endParaRPr lang="en-US" sz="2400" dirty="0">
              <a:solidFill>
                <a:schemeClr val="tx1">
                  <a:lumMod val="75000"/>
                  <a:lumOff val="25000"/>
                </a:schemeClr>
              </a:solidFill>
              <a:cs typeface="+mn-ea"/>
              <a:sym typeface="+mn-lt"/>
            </a:endParaRPr>
          </a:p>
        </p:txBody>
      </p:sp>
      <p:sp>
        <p:nvSpPr>
          <p:cNvPr id="9" name="TextBox 74">
            <a:extLst>
              <a:ext uri="{FF2B5EF4-FFF2-40B4-BE49-F238E27FC236}">
                <a16:creationId xmlns:a16="http://schemas.microsoft.com/office/drawing/2014/main" id="{93EAEA60-DB80-FB77-9315-52ED0FAF1D5F}"/>
              </a:ext>
            </a:extLst>
          </p:cNvPr>
          <p:cNvSpPr txBox="1">
            <a:spLocks noChangeArrowheads="1"/>
          </p:cNvSpPr>
          <p:nvPr/>
        </p:nvSpPr>
        <p:spPr bwMode="auto">
          <a:xfrm flipH="1">
            <a:off x="5723020" y="4791478"/>
            <a:ext cx="2747962" cy="63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algn="ctr" defTabSz="914400" rtl="0" eaLnBrk="1" fontAlgn="base" latinLnBrk="0" hangingPunct="1">
              <a:lnSpc>
                <a:spcPct val="11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mn-lt"/>
                <a:cs typeface="+mn-ea"/>
                <a:sym typeface="+mn-lt"/>
              </a:rPr>
              <a:t>创新点</a:t>
            </a:r>
          </a:p>
        </p:txBody>
      </p:sp>
      <p:sp>
        <p:nvSpPr>
          <p:cNvPr id="10" name="presentation_263066">
            <a:extLst>
              <a:ext uri="{FF2B5EF4-FFF2-40B4-BE49-F238E27FC236}">
                <a16:creationId xmlns:a16="http://schemas.microsoft.com/office/drawing/2014/main" id="{9DB73F61-F354-631E-A966-CFF83EA71FE5}"/>
              </a:ext>
            </a:extLst>
          </p:cNvPr>
          <p:cNvSpPr>
            <a:spLocks noChangeAspect="1"/>
          </p:cNvSpPr>
          <p:nvPr/>
        </p:nvSpPr>
        <p:spPr bwMode="auto">
          <a:xfrm>
            <a:off x="6876632" y="4221959"/>
            <a:ext cx="457319" cy="456629"/>
          </a:xfrm>
          <a:custGeom>
            <a:avLst/>
            <a:gdLst>
              <a:gd name="T0" fmla="*/ 6383 w 7589"/>
              <a:gd name="T1" fmla="*/ 2722 h 7589"/>
              <a:gd name="T2" fmla="*/ 7034 w 7589"/>
              <a:gd name="T3" fmla="*/ 1841 h 7589"/>
              <a:gd name="T4" fmla="*/ 7034 w 7589"/>
              <a:gd name="T5" fmla="*/ 1667 h 7589"/>
              <a:gd name="T6" fmla="*/ 5834 w 7589"/>
              <a:gd name="T7" fmla="*/ 468 h 7589"/>
              <a:gd name="T8" fmla="*/ 5307 w 7589"/>
              <a:gd name="T9" fmla="*/ 996 h 7589"/>
              <a:gd name="T10" fmla="*/ 4816 w 7589"/>
              <a:gd name="T11" fmla="*/ 1171 h 7589"/>
              <a:gd name="T12" fmla="*/ 4703 w 7589"/>
              <a:gd name="T13" fmla="*/ 731 h 7589"/>
              <a:gd name="T14" fmla="*/ 4703 w 7589"/>
              <a:gd name="T15" fmla="*/ 0 h 7589"/>
              <a:gd name="T16" fmla="*/ 3008 w 7589"/>
              <a:gd name="T17" fmla="*/ 0 h 7589"/>
              <a:gd name="T18" fmla="*/ 2886 w 7589"/>
              <a:gd name="T19" fmla="*/ 122 h 7589"/>
              <a:gd name="T20" fmla="*/ 2662 w 7589"/>
              <a:gd name="T21" fmla="*/ 1217 h 7589"/>
              <a:gd name="T22" fmla="*/ 1841 w 7589"/>
              <a:gd name="T23" fmla="*/ 555 h 7589"/>
              <a:gd name="T24" fmla="*/ 1668 w 7589"/>
              <a:gd name="T25" fmla="*/ 555 h 7589"/>
              <a:gd name="T26" fmla="*/ 469 w 7589"/>
              <a:gd name="T27" fmla="*/ 1754 h 7589"/>
              <a:gd name="T28" fmla="*/ 996 w 7589"/>
              <a:gd name="T29" fmla="*/ 2282 h 7589"/>
              <a:gd name="T30" fmla="*/ 747 w 7589"/>
              <a:gd name="T31" fmla="*/ 2885 h 7589"/>
              <a:gd name="T32" fmla="*/ 0 w 7589"/>
              <a:gd name="T33" fmla="*/ 2885 h 7589"/>
              <a:gd name="T34" fmla="*/ 0 w 7589"/>
              <a:gd name="T35" fmla="*/ 4581 h 7589"/>
              <a:gd name="T36" fmla="*/ 122 w 7589"/>
              <a:gd name="T37" fmla="*/ 4703 h 7589"/>
              <a:gd name="T38" fmla="*/ 1206 w 7589"/>
              <a:gd name="T39" fmla="*/ 4866 h 7589"/>
              <a:gd name="T40" fmla="*/ 555 w 7589"/>
              <a:gd name="T41" fmla="*/ 5748 h 7589"/>
              <a:gd name="T42" fmla="*/ 555 w 7589"/>
              <a:gd name="T43" fmla="*/ 5921 h 7589"/>
              <a:gd name="T44" fmla="*/ 1754 w 7589"/>
              <a:gd name="T45" fmla="*/ 7120 h 7589"/>
              <a:gd name="T46" fmla="*/ 2282 w 7589"/>
              <a:gd name="T47" fmla="*/ 6592 h 7589"/>
              <a:gd name="T48" fmla="*/ 2886 w 7589"/>
              <a:gd name="T49" fmla="*/ 6841 h 7589"/>
              <a:gd name="T50" fmla="*/ 2886 w 7589"/>
              <a:gd name="T51" fmla="*/ 7589 h 7589"/>
              <a:gd name="T52" fmla="*/ 4581 w 7589"/>
              <a:gd name="T53" fmla="*/ 7589 h 7589"/>
              <a:gd name="T54" fmla="*/ 4704 w 7589"/>
              <a:gd name="T55" fmla="*/ 7466 h 7589"/>
              <a:gd name="T56" fmla="*/ 4704 w 7589"/>
              <a:gd name="T57" fmla="*/ 6842 h 7589"/>
              <a:gd name="T58" fmla="*/ 4926 w 7589"/>
              <a:gd name="T59" fmla="*/ 6372 h 7589"/>
              <a:gd name="T60" fmla="*/ 5748 w 7589"/>
              <a:gd name="T61" fmla="*/ 7034 h 7589"/>
              <a:gd name="T62" fmla="*/ 5921 w 7589"/>
              <a:gd name="T63" fmla="*/ 7034 h 7589"/>
              <a:gd name="T64" fmla="*/ 7120 w 7589"/>
              <a:gd name="T65" fmla="*/ 5834 h 7589"/>
              <a:gd name="T66" fmla="*/ 6592 w 7589"/>
              <a:gd name="T67" fmla="*/ 5307 h 7589"/>
              <a:gd name="T68" fmla="*/ 6843 w 7589"/>
              <a:gd name="T69" fmla="*/ 4703 h 7589"/>
              <a:gd name="T70" fmla="*/ 7589 w 7589"/>
              <a:gd name="T71" fmla="*/ 4703 h 7589"/>
              <a:gd name="T72" fmla="*/ 7589 w 7589"/>
              <a:gd name="T73" fmla="*/ 3007 h 7589"/>
              <a:gd name="T74" fmla="*/ 7466 w 7589"/>
              <a:gd name="T75" fmla="*/ 2885 h 7589"/>
              <a:gd name="T76" fmla="*/ 5508 w 7589"/>
              <a:gd name="T77" fmla="*/ 3794 h 7589"/>
              <a:gd name="T78" fmla="*/ 2081 w 7589"/>
              <a:gd name="T79" fmla="*/ 3794 h 7589"/>
              <a:gd name="T80" fmla="*/ 5508 w 7589"/>
              <a:gd name="T81" fmla="*/ 3794 h 7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9" h="7589">
                <a:moveTo>
                  <a:pt x="6843" y="2885"/>
                </a:moveTo>
                <a:cubicBezTo>
                  <a:pt x="6597" y="2885"/>
                  <a:pt x="6425" y="2824"/>
                  <a:pt x="6383" y="2722"/>
                </a:cubicBezTo>
                <a:cubicBezTo>
                  <a:pt x="6341" y="2620"/>
                  <a:pt x="6419" y="2456"/>
                  <a:pt x="6592" y="2282"/>
                </a:cubicBezTo>
                <a:lnTo>
                  <a:pt x="7034" y="1841"/>
                </a:lnTo>
                <a:lnTo>
                  <a:pt x="7120" y="1754"/>
                </a:lnTo>
                <a:lnTo>
                  <a:pt x="7034" y="1667"/>
                </a:lnTo>
                <a:lnTo>
                  <a:pt x="5921" y="555"/>
                </a:lnTo>
                <a:lnTo>
                  <a:pt x="5834" y="468"/>
                </a:lnTo>
                <a:lnTo>
                  <a:pt x="5748" y="555"/>
                </a:lnTo>
                <a:lnTo>
                  <a:pt x="5307" y="996"/>
                </a:lnTo>
                <a:cubicBezTo>
                  <a:pt x="5114" y="1188"/>
                  <a:pt x="4986" y="1217"/>
                  <a:pt x="4926" y="1217"/>
                </a:cubicBezTo>
                <a:cubicBezTo>
                  <a:pt x="4882" y="1217"/>
                  <a:pt x="4847" y="1203"/>
                  <a:pt x="4816" y="1171"/>
                </a:cubicBezTo>
                <a:cubicBezTo>
                  <a:pt x="4774" y="1129"/>
                  <a:pt x="4704" y="1018"/>
                  <a:pt x="4704" y="747"/>
                </a:cubicBezTo>
                <a:cubicBezTo>
                  <a:pt x="4704" y="741"/>
                  <a:pt x="4704" y="736"/>
                  <a:pt x="4703" y="731"/>
                </a:cubicBezTo>
                <a:lnTo>
                  <a:pt x="4703" y="122"/>
                </a:lnTo>
                <a:lnTo>
                  <a:pt x="4703" y="0"/>
                </a:lnTo>
                <a:lnTo>
                  <a:pt x="4581" y="0"/>
                </a:lnTo>
                <a:lnTo>
                  <a:pt x="3008" y="0"/>
                </a:lnTo>
                <a:lnTo>
                  <a:pt x="2886" y="0"/>
                </a:lnTo>
                <a:lnTo>
                  <a:pt x="2886" y="122"/>
                </a:lnTo>
                <a:lnTo>
                  <a:pt x="2886" y="748"/>
                </a:lnTo>
                <a:cubicBezTo>
                  <a:pt x="2885" y="858"/>
                  <a:pt x="2868" y="1217"/>
                  <a:pt x="2662" y="1217"/>
                </a:cubicBezTo>
                <a:cubicBezTo>
                  <a:pt x="2603" y="1217"/>
                  <a:pt x="2474" y="1188"/>
                  <a:pt x="2282" y="996"/>
                </a:cubicBezTo>
                <a:lnTo>
                  <a:pt x="1841" y="555"/>
                </a:lnTo>
                <a:lnTo>
                  <a:pt x="1754" y="468"/>
                </a:lnTo>
                <a:lnTo>
                  <a:pt x="1668" y="555"/>
                </a:lnTo>
                <a:lnTo>
                  <a:pt x="555" y="1667"/>
                </a:lnTo>
                <a:lnTo>
                  <a:pt x="469" y="1754"/>
                </a:lnTo>
                <a:lnTo>
                  <a:pt x="555" y="1840"/>
                </a:lnTo>
                <a:lnTo>
                  <a:pt x="996" y="2282"/>
                </a:lnTo>
                <a:cubicBezTo>
                  <a:pt x="1170" y="2455"/>
                  <a:pt x="1248" y="2620"/>
                  <a:pt x="1206" y="2722"/>
                </a:cubicBezTo>
                <a:cubicBezTo>
                  <a:pt x="1164" y="2824"/>
                  <a:pt x="992" y="2885"/>
                  <a:pt x="747" y="2885"/>
                </a:cubicBezTo>
                <a:lnTo>
                  <a:pt x="122" y="2885"/>
                </a:lnTo>
                <a:lnTo>
                  <a:pt x="0" y="2885"/>
                </a:lnTo>
                <a:lnTo>
                  <a:pt x="0" y="3007"/>
                </a:lnTo>
                <a:lnTo>
                  <a:pt x="0" y="4581"/>
                </a:lnTo>
                <a:lnTo>
                  <a:pt x="0" y="4703"/>
                </a:lnTo>
                <a:lnTo>
                  <a:pt x="122" y="4703"/>
                </a:lnTo>
                <a:lnTo>
                  <a:pt x="747" y="4703"/>
                </a:lnTo>
                <a:cubicBezTo>
                  <a:pt x="992" y="4703"/>
                  <a:pt x="1164" y="4764"/>
                  <a:pt x="1206" y="4866"/>
                </a:cubicBezTo>
                <a:cubicBezTo>
                  <a:pt x="1248" y="4968"/>
                  <a:pt x="1170" y="5133"/>
                  <a:pt x="996" y="5307"/>
                </a:cubicBezTo>
                <a:lnTo>
                  <a:pt x="555" y="5748"/>
                </a:lnTo>
                <a:lnTo>
                  <a:pt x="469" y="5834"/>
                </a:lnTo>
                <a:lnTo>
                  <a:pt x="555" y="5921"/>
                </a:lnTo>
                <a:lnTo>
                  <a:pt x="1668" y="7034"/>
                </a:lnTo>
                <a:lnTo>
                  <a:pt x="1754" y="7120"/>
                </a:lnTo>
                <a:lnTo>
                  <a:pt x="1841" y="7034"/>
                </a:lnTo>
                <a:lnTo>
                  <a:pt x="2282" y="6592"/>
                </a:lnTo>
                <a:cubicBezTo>
                  <a:pt x="2474" y="6400"/>
                  <a:pt x="2603" y="6372"/>
                  <a:pt x="2662" y="6372"/>
                </a:cubicBezTo>
                <a:cubicBezTo>
                  <a:pt x="2868" y="6372"/>
                  <a:pt x="2885" y="6731"/>
                  <a:pt x="2886" y="6841"/>
                </a:cubicBezTo>
                <a:lnTo>
                  <a:pt x="2886" y="7466"/>
                </a:lnTo>
                <a:lnTo>
                  <a:pt x="2886" y="7589"/>
                </a:lnTo>
                <a:lnTo>
                  <a:pt x="3008" y="7589"/>
                </a:lnTo>
                <a:lnTo>
                  <a:pt x="4581" y="7589"/>
                </a:lnTo>
                <a:lnTo>
                  <a:pt x="4704" y="7589"/>
                </a:lnTo>
                <a:lnTo>
                  <a:pt x="4704" y="7466"/>
                </a:lnTo>
                <a:lnTo>
                  <a:pt x="4704" y="6858"/>
                </a:lnTo>
                <a:cubicBezTo>
                  <a:pt x="4704" y="6853"/>
                  <a:pt x="4704" y="6848"/>
                  <a:pt x="4704" y="6842"/>
                </a:cubicBezTo>
                <a:cubicBezTo>
                  <a:pt x="4704" y="6571"/>
                  <a:pt x="4774" y="6460"/>
                  <a:pt x="4816" y="6418"/>
                </a:cubicBezTo>
                <a:cubicBezTo>
                  <a:pt x="4847" y="6386"/>
                  <a:pt x="4882" y="6372"/>
                  <a:pt x="4926" y="6372"/>
                </a:cubicBezTo>
                <a:cubicBezTo>
                  <a:pt x="4986" y="6372"/>
                  <a:pt x="5115" y="6401"/>
                  <a:pt x="5307" y="6592"/>
                </a:cubicBezTo>
                <a:lnTo>
                  <a:pt x="5748" y="7034"/>
                </a:lnTo>
                <a:lnTo>
                  <a:pt x="5834" y="7120"/>
                </a:lnTo>
                <a:lnTo>
                  <a:pt x="5921" y="7034"/>
                </a:lnTo>
                <a:lnTo>
                  <a:pt x="7034" y="5921"/>
                </a:lnTo>
                <a:lnTo>
                  <a:pt x="7120" y="5834"/>
                </a:lnTo>
                <a:lnTo>
                  <a:pt x="7034" y="5748"/>
                </a:lnTo>
                <a:lnTo>
                  <a:pt x="6592" y="5307"/>
                </a:lnTo>
                <a:cubicBezTo>
                  <a:pt x="6419" y="5133"/>
                  <a:pt x="6341" y="4968"/>
                  <a:pt x="6383" y="4866"/>
                </a:cubicBezTo>
                <a:cubicBezTo>
                  <a:pt x="6425" y="4764"/>
                  <a:pt x="6597" y="4703"/>
                  <a:pt x="6843" y="4703"/>
                </a:cubicBezTo>
                <a:lnTo>
                  <a:pt x="7466" y="4703"/>
                </a:lnTo>
                <a:lnTo>
                  <a:pt x="7589" y="4703"/>
                </a:lnTo>
                <a:lnTo>
                  <a:pt x="7589" y="4581"/>
                </a:lnTo>
                <a:lnTo>
                  <a:pt x="7589" y="3007"/>
                </a:lnTo>
                <a:lnTo>
                  <a:pt x="7589" y="2885"/>
                </a:lnTo>
                <a:lnTo>
                  <a:pt x="7466" y="2885"/>
                </a:lnTo>
                <a:lnTo>
                  <a:pt x="6843" y="2885"/>
                </a:lnTo>
                <a:close/>
                <a:moveTo>
                  <a:pt x="5508" y="3794"/>
                </a:moveTo>
                <a:cubicBezTo>
                  <a:pt x="5508" y="4739"/>
                  <a:pt x="4739" y="5508"/>
                  <a:pt x="3794" y="5508"/>
                </a:cubicBezTo>
                <a:cubicBezTo>
                  <a:pt x="2850" y="5508"/>
                  <a:pt x="2081" y="4739"/>
                  <a:pt x="2081" y="3794"/>
                </a:cubicBezTo>
                <a:cubicBezTo>
                  <a:pt x="2081" y="2850"/>
                  <a:pt x="2850" y="2081"/>
                  <a:pt x="3794" y="2081"/>
                </a:cubicBezTo>
                <a:cubicBezTo>
                  <a:pt x="4739" y="2081"/>
                  <a:pt x="5508" y="2850"/>
                  <a:pt x="5508" y="3794"/>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5" name="文本框 14">
            <a:extLst>
              <a:ext uri="{FF2B5EF4-FFF2-40B4-BE49-F238E27FC236}">
                <a16:creationId xmlns:a16="http://schemas.microsoft.com/office/drawing/2014/main" id="{59DF20A4-9950-662F-57E4-B382EA666AD7}"/>
              </a:ext>
            </a:extLst>
          </p:cNvPr>
          <p:cNvSpPr txBox="1"/>
          <p:nvPr/>
        </p:nvSpPr>
        <p:spPr>
          <a:xfrm>
            <a:off x="5956948" y="1186215"/>
            <a:ext cx="2280106" cy="461665"/>
          </a:xfrm>
          <a:prstGeom prst="rect">
            <a:avLst/>
          </a:prstGeom>
          <a:noFill/>
        </p:spPr>
        <p:txBody>
          <a:bodyPr wrap="square" rtlCol="0">
            <a:spAutoFit/>
          </a:bodyPr>
          <a:lstStyle/>
          <a:p>
            <a:pPr>
              <a:buClr>
                <a:srgbClr val="203864"/>
              </a:buClr>
              <a:buSzPct val="50000"/>
            </a:pPr>
            <a:r>
              <a:rPr lang="zh-CN" altLang="en-US" sz="2400" b="1" dirty="0"/>
              <a:t>安全策略引入</a:t>
            </a:r>
            <a:endParaRPr lang="en-US" altLang="zh-CN" sz="2400" b="1" dirty="0"/>
          </a:p>
        </p:txBody>
      </p:sp>
      <p:sp>
        <p:nvSpPr>
          <p:cNvPr id="16" name="文本框 15">
            <a:extLst>
              <a:ext uri="{FF2B5EF4-FFF2-40B4-BE49-F238E27FC236}">
                <a16:creationId xmlns:a16="http://schemas.microsoft.com/office/drawing/2014/main" id="{7B612CAB-ADE7-25CD-C218-729779F24FEF}"/>
              </a:ext>
            </a:extLst>
          </p:cNvPr>
          <p:cNvSpPr txBox="1"/>
          <p:nvPr/>
        </p:nvSpPr>
        <p:spPr>
          <a:xfrm>
            <a:off x="2355749" y="3384870"/>
            <a:ext cx="2039559" cy="461665"/>
          </a:xfrm>
          <a:prstGeom prst="rect">
            <a:avLst/>
          </a:prstGeom>
          <a:noFill/>
        </p:spPr>
        <p:txBody>
          <a:bodyPr wrap="square" rtlCol="0">
            <a:spAutoFit/>
          </a:bodyPr>
          <a:lstStyle/>
          <a:p>
            <a:pPr>
              <a:buClr>
                <a:srgbClr val="203864"/>
              </a:buClr>
              <a:buSzPct val="50000"/>
            </a:pPr>
            <a:r>
              <a:rPr lang="zh-CN" altLang="en-US" sz="2400" b="1" dirty="0"/>
              <a:t>视觉定位方法</a:t>
            </a:r>
            <a:endParaRPr lang="en-US" altLang="zh-CN" sz="2400" b="1" dirty="0"/>
          </a:p>
        </p:txBody>
      </p:sp>
      <p:sp>
        <p:nvSpPr>
          <p:cNvPr id="17" name="文本框 16">
            <a:extLst>
              <a:ext uri="{FF2B5EF4-FFF2-40B4-BE49-F238E27FC236}">
                <a16:creationId xmlns:a16="http://schemas.microsoft.com/office/drawing/2014/main" id="{0220A3D1-B5A3-EE0E-9D95-37E7F3A59C68}"/>
              </a:ext>
            </a:extLst>
          </p:cNvPr>
          <p:cNvSpPr txBox="1"/>
          <p:nvPr/>
        </p:nvSpPr>
        <p:spPr>
          <a:xfrm>
            <a:off x="9648863" y="3411037"/>
            <a:ext cx="2342676" cy="461665"/>
          </a:xfrm>
          <a:prstGeom prst="rect">
            <a:avLst/>
          </a:prstGeom>
          <a:noFill/>
        </p:spPr>
        <p:txBody>
          <a:bodyPr wrap="square" rtlCol="0">
            <a:spAutoFit/>
          </a:bodyPr>
          <a:lstStyle/>
          <a:p>
            <a:pPr>
              <a:buClr>
                <a:srgbClr val="203864"/>
              </a:buClr>
              <a:buSzPct val="50000"/>
            </a:pPr>
            <a:r>
              <a:rPr lang="zh-CN" altLang="en-US" sz="2400" b="1" dirty="0"/>
              <a:t>可迁移仿真系统</a:t>
            </a:r>
            <a:endParaRPr lang="en-US" altLang="zh-CN" sz="2400" b="1" dirty="0"/>
          </a:p>
        </p:txBody>
      </p:sp>
      <p:sp>
        <p:nvSpPr>
          <p:cNvPr id="19" name="文本框 18">
            <a:extLst>
              <a:ext uri="{FF2B5EF4-FFF2-40B4-BE49-F238E27FC236}">
                <a16:creationId xmlns:a16="http://schemas.microsoft.com/office/drawing/2014/main" id="{CA5C1B7A-62A5-B59E-99F7-15A627BFEFB1}"/>
              </a:ext>
            </a:extLst>
          </p:cNvPr>
          <p:cNvSpPr txBox="1"/>
          <p:nvPr/>
        </p:nvSpPr>
        <p:spPr>
          <a:xfrm>
            <a:off x="2312034" y="3896864"/>
            <a:ext cx="2129045" cy="1210844"/>
          </a:xfrm>
          <a:prstGeom prst="rect">
            <a:avLst/>
          </a:prstGeom>
          <a:noFill/>
        </p:spPr>
        <p:txBody>
          <a:bodyPr wrap="square">
            <a:spAutoFit/>
          </a:bodyPr>
          <a:lstStyle/>
          <a:p>
            <a:pPr algn="ctr">
              <a:lnSpc>
                <a:spcPct val="125000"/>
              </a:lnSpc>
            </a:pPr>
            <a:r>
              <a:rPr lang="zh-CN" altLang="en-US" sz="2000" dirty="0"/>
              <a:t>通过深度学习算法增加视觉系统定位精度</a:t>
            </a:r>
            <a:endParaRPr lang="en-US" altLang="zh-CN" sz="2000" dirty="0"/>
          </a:p>
        </p:txBody>
      </p:sp>
      <p:sp>
        <p:nvSpPr>
          <p:cNvPr id="20" name="文本框 19">
            <a:extLst>
              <a:ext uri="{FF2B5EF4-FFF2-40B4-BE49-F238E27FC236}">
                <a16:creationId xmlns:a16="http://schemas.microsoft.com/office/drawing/2014/main" id="{D838B5F9-CB31-D669-139D-8330CFC45EE4}"/>
              </a:ext>
            </a:extLst>
          </p:cNvPr>
          <p:cNvSpPr txBox="1"/>
          <p:nvPr/>
        </p:nvSpPr>
        <p:spPr>
          <a:xfrm>
            <a:off x="9479752" y="3883957"/>
            <a:ext cx="2680898" cy="826124"/>
          </a:xfrm>
          <a:prstGeom prst="rect">
            <a:avLst/>
          </a:prstGeom>
          <a:noFill/>
        </p:spPr>
        <p:txBody>
          <a:bodyPr wrap="square">
            <a:spAutoFit/>
          </a:bodyPr>
          <a:lstStyle/>
          <a:p>
            <a:pPr algn="ctr">
              <a:lnSpc>
                <a:spcPct val="125000"/>
              </a:lnSpc>
            </a:pPr>
            <a:r>
              <a:rPr lang="zh-CN" altLang="en-US" sz="2000" dirty="0"/>
              <a:t>仿真→现实</a:t>
            </a:r>
            <a:endParaRPr lang="en-US" altLang="zh-CN" sz="2000" dirty="0"/>
          </a:p>
          <a:p>
            <a:pPr algn="ctr">
              <a:lnSpc>
                <a:spcPct val="125000"/>
              </a:lnSpc>
            </a:pPr>
            <a:r>
              <a:rPr lang="zh-CN" altLang="en-US" sz="2000" dirty="0"/>
              <a:t>单机器人→多机器人</a:t>
            </a:r>
            <a:endParaRPr lang="en-US" altLang="zh-CN" sz="2000" dirty="0"/>
          </a:p>
        </p:txBody>
      </p:sp>
      <p:pic>
        <p:nvPicPr>
          <p:cNvPr id="22" name="图形 21" descr="插头">
            <a:extLst>
              <a:ext uri="{FF2B5EF4-FFF2-40B4-BE49-F238E27FC236}">
                <a16:creationId xmlns:a16="http://schemas.microsoft.com/office/drawing/2014/main" id="{12203BE1-55BF-6942-FF1E-1384E5BE3F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3393" y="3841688"/>
            <a:ext cx="522959" cy="522959"/>
          </a:xfrm>
          <a:prstGeom prst="rect">
            <a:avLst/>
          </a:prstGeom>
        </p:spPr>
      </p:pic>
      <p:pic>
        <p:nvPicPr>
          <p:cNvPr id="24" name="图形 23" descr="Web 摄像头">
            <a:extLst>
              <a:ext uri="{FF2B5EF4-FFF2-40B4-BE49-F238E27FC236}">
                <a16:creationId xmlns:a16="http://schemas.microsoft.com/office/drawing/2014/main" id="{5D20C810-EC38-6460-EA69-AE7B4BBDA0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0411" y="3769604"/>
            <a:ext cx="591233" cy="591233"/>
          </a:xfrm>
          <a:prstGeom prst="rect">
            <a:avLst/>
          </a:prstGeom>
        </p:spPr>
      </p:pic>
      <p:pic>
        <p:nvPicPr>
          <p:cNvPr id="28" name="图形 27" descr="手提钻">
            <a:extLst>
              <a:ext uri="{FF2B5EF4-FFF2-40B4-BE49-F238E27FC236}">
                <a16:creationId xmlns:a16="http://schemas.microsoft.com/office/drawing/2014/main" id="{22D08BD9-F6F7-AFA2-465F-70A137B459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87945" y="2457121"/>
            <a:ext cx="536769" cy="536769"/>
          </a:xfrm>
          <a:prstGeom prst="rect">
            <a:avLst/>
          </a:prstGeom>
        </p:spPr>
      </p:pic>
      <p:grpSp>
        <p:nvGrpSpPr>
          <p:cNvPr id="5" name="组合 4">
            <a:extLst>
              <a:ext uri="{FF2B5EF4-FFF2-40B4-BE49-F238E27FC236}">
                <a16:creationId xmlns:a16="http://schemas.microsoft.com/office/drawing/2014/main" id="{4A012392-2C17-105D-93A0-821FEAD2034D}"/>
              </a:ext>
            </a:extLst>
          </p:cNvPr>
          <p:cNvGrpSpPr/>
          <p:nvPr/>
        </p:nvGrpSpPr>
        <p:grpSpPr>
          <a:xfrm>
            <a:off x="89334" y="2205816"/>
            <a:ext cx="1849123" cy="3782793"/>
            <a:chOff x="89334" y="2205816"/>
            <a:chExt cx="1849123" cy="3782793"/>
          </a:xfrm>
        </p:grpSpPr>
        <p:grpSp>
          <p:nvGrpSpPr>
            <p:cNvPr id="33" name="组合 32">
              <a:extLst>
                <a:ext uri="{FF2B5EF4-FFF2-40B4-BE49-F238E27FC236}">
                  <a16:creationId xmlns:a16="http://schemas.microsoft.com/office/drawing/2014/main" id="{1456F9AF-F85B-F449-730A-07DAA145C487}"/>
                </a:ext>
              </a:extLst>
            </p:cNvPr>
            <p:cNvGrpSpPr/>
            <p:nvPr/>
          </p:nvGrpSpPr>
          <p:grpSpPr>
            <a:xfrm>
              <a:off x="89334" y="2205816"/>
              <a:ext cx="1849123" cy="3782793"/>
              <a:chOff x="2218355" y="2209074"/>
              <a:chExt cx="1849123" cy="3782793"/>
            </a:xfrm>
          </p:grpSpPr>
          <p:sp>
            <p:nvSpPr>
              <p:cNvPr id="34" name="文本框 33">
                <a:extLst>
                  <a:ext uri="{FF2B5EF4-FFF2-40B4-BE49-F238E27FC236}">
                    <a16:creationId xmlns:a16="http://schemas.microsoft.com/office/drawing/2014/main" id="{983186B5-2BB6-E4A2-09C9-63E246A5D7C3}"/>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背景与目标</a:t>
                </a:r>
                <a:endParaRPr lang="en-US" altLang="zh-CN" sz="2000" b="1" dirty="0">
                  <a:latin typeface="华文中宋" panose="02010600040101010101" pitchFamily="2" charset="-122"/>
                  <a:ea typeface="华文中宋" panose="02010600040101010101" pitchFamily="2" charset="-122"/>
                  <a:cs typeface="+mn-ea"/>
                  <a:sym typeface="+mn-lt"/>
                </a:endParaRPr>
              </a:p>
              <a:p>
                <a:endParaRPr lang="zh-CN" altLang="en-US" sz="2000" b="1" dirty="0"/>
              </a:p>
            </p:txBody>
          </p:sp>
          <p:sp>
            <p:nvSpPr>
              <p:cNvPr id="35" name="文本框 34">
                <a:extLst>
                  <a:ext uri="{FF2B5EF4-FFF2-40B4-BE49-F238E27FC236}">
                    <a16:creationId xmlns:a16="http://schemas.microsoft.com/office/drawing/2014/main" id="{82DC4D8F-4FB6-3CEF-A4C0-B35CE1E7923A}"/>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项目需求与</a:t>
                </a:r>
              </a:p>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设计规范</a:t>
                </a:r>
              </a:p>
            </p:txBody>
          </p:sp>
          <p:sp>
            <p:nvSpPr>
              <p:cNvPr id="36" name="文本框 35">
                <a:extLst>
                  <a:ext uri="{FF2B5EF4-FFF2-40B4-BE49-F238E27FC236}">
                    <a16:creationId xmlns:a16="http://schemas.microsoft.com/office/drawing/2014/main" id="{E409C1FC-0484-04F5-A2AD-88FCE11077D0}"/>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概念设计方案</a:t>
                </a:r>
              </a:p>
            </p:txBody>
          </p:sp>
          <p:sp>
            <p:nvSpPr>
              <p:cNvPr id="40" name="文本框 39">
                <a:extLst>
                  <a:ext uri="{FF2B5EF4-FFF2-40B4-BE49-F238E27FC236}">
                    <a16:creationId xmlns:a16="http://schemas.microsoft.com/office/drawing/2014/main" id="{5B6AB44C-D056-1D00-1C00-3B8E6BA33D32}"/>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2" name="文本框 1">
              <a:extLst>
                <a:ext uri="{FF2B5EF4-FFF2-40B4-BE49-F238E27FC236}">
                  <a16:creationId xmlns:a16="http://schemas.microsoft.com/office/drawing/2014/main" id="{28FD974A-853E-2AE7-60CA-B17B0C8A5C07}"/>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grpSp>
    </p:spTree>
    <p:extLst>
      <p:ext uri="{BB962C8B-B14F-4D97-AF65-F5344CB8AC3E}">
        <p14:creationId xmlns:p14="http://schemas.microsoft.com/office/powerpoint/2010/main" val="22948316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5E807B-E021-4FC8-81A6-194C063E7286}"/>
              </a:ext>
            </a:extLst>
          </p:cNvPr>
          <p:cNvGrpSpPr/>
          <p:nvPr/>
        </p:nvGrpSpPr>
        <p:grpSpPr>
          <a:xfrm>
            <a:off x="435259" y="2425955"/>
            <a:ext cx="2688627" cy="1785104"/>
            <a:chOff x="435259" y="2425955"/>
            <a:chExt cx="2688627" cy="1785104"/>
          </a:xfrm>
        </p:grpSpPr>
        <p:sp>
          <p:nvSpPr>
            <p:cNvPr id="7" name="文本框 6">
              <a:extLst>
                <a:ext uri="{FF2B5EF4-FFF2-40B4-BE49-F238E27FC236}">
                  <a16:creationId xmlns:a16="http://schemas.microsoft.com/office/drawing/2014/main" id="{1EDC9AB6-7A40-4AC1-8C94-29AECEE3B432}"/>
                </a:ext>
              </a:extLst>
            </p:cNvPr>
            <p:cNvSpPr txBox="1"/>
            <p:nvPr/>
          </p:nvSpPr>
          <p:spPr>
            <a:xfrm>
              <a:off x="435260" y="2425955"/>
              <a:ext cx="2436094" cy="1200329"/>
            </a:xfrm>
            <a:prstGeom prst="rect">
              <a:avLst/>
            </a:prstGeom>
            <a:noFill/>
          </p:spPr>
          <p:txBody>
            <a:bodyPr wrap="square">
              <a:spAutoFit/>
            </a:bodyPr>
            <a:lstStyle/>
            <a:p>
              <a:pPr algn="just"/>
              <a:r>
                <a:rPr lang="zh-CN" altLang="en-US" sz="7200" dirty="0">
                  <a:solidFill>
                    <a:schemeClr val="bg1"/>
                  </a:solidFill>
                  <a:latin typeface="华文中宋" panose="02010600040101010101" pitchFamily="2" charset="-122"/>
                  <a:ea typeface="华文中宋" panose="02010600040101010101" pitchFamily="2" charset="-122"/>
                  <a:cs typeface="+mn-ea"/>
                  <a:sym typeface="+mn-lt"/>
                </a:rPr>
                <a:t>目 录</a:t>
              </a:r>
            </a:p>
          </p:txBody>
        </p:sp>
        <p:sp>
          <p:nvSpPr>
            <p:cNvPr id="8" name="文本框 7">
              <a:extLst>
                <a:ext uri="{FF2B5EF4-FFF2-40B4-BE49-F238E27FC236}">
                  <a16:creationId xmlns:a16="http://schemas.microsoft.com/office/drawing/2014/main" id="{B7748870-8D2B-42CE-9130-7816195AB468}"/>
                </a:ext>
              </a:extLst>
            </p:cNvPr>
            <p:cNvSpPr txBox="1"/>
            <p:nvPr/>
          </p:nvSpPr>
          <p:spPr>
            <a:xfrm>
              <a:off x="435259" y="3626284"/>
              <a:ext cx="2688627" cy="584775"/>
            </a:xfrm>
            <a:prstGeom prst="rect">
              <a:avLst/>
            </a:prstGeom>
            <a:noFill/>
          </p:spPr>
          <p:txBody>
            <a:bodyPr wrap="square">
              <a:spAutoFit/>
            </a:bodyPr>
            <a:lstStyle/>
            <a:p>
              <a:pPr algn="just"/>
              <a:r>
                <a:rPr lang="en-US" altLang="zh-CN" sz="3200" dirty="0">
                  <a:solidFill>
                    <a:schemeClr val="bg1"/>
                  </a:solidFill>
                  <a:latin typeface="华文中宋" panose="02010600040101010101" pitchFamily="2" charset="-122"/>
                  <a:ea typeface="华文中宋" panose="02010600040101010101" pitchFamily="2" charset="-122"/>
                  <a:cs typeface="+mn-ea"/>
                  <a:sym typeface="+mn-lt"/>
                </a:rPr>
                <a:t>CONTENTS</a:t>
              </a:r>
              <a:endParaRPr lang="zh-CN" altLang="en-US" sz="3200" dirty="0">
                <a:solidFill>
                  <a:schemeClr val="bg1"/>
                </a:solidFill>
                <a:latin typeface="华文中宋" panose="02010600040101010101" pitchFamily="2" charset="-122"/>
                <a:ea typeface="华文中宋" panose="02010600040101010101" pitchFamily="2" charset="-122"/>
                <a:cs typeface="+mn-ea"/>
                <a:sym typeface="+mn-lt"/>
              </a:endParaRPr>
            </a:p>
          </p:txBody>
        </p:sp>
      </p:grpSp>
      <p:grpSp>
        <p:nvGrpSpPr>
          <p:cNvPr id="22" name="组合 21">
            <a:extLst>
              <a:ext uri="{FF2B5EF4-FFF2-40B4-BE49-F238E27FC236}">
                <a16:creationId xmlns:a16="http://schemas.microsoft.com/office/drawing/2014/main" id="{2F4622CD-F06C-4721-B96E-BE8AC8CF82C6}"/>
              </a:ext>
            </a:extLst>
          </p:cNvPr>
          <p:cNvGrpSpPr/>
          <p:nvPr/>
        </p:nvGrpSpPr>
        <p:grpSpPr>
          <a:xfrm>
            <a:off x="6368282" y="1197676"/>
            <a:ext cx="612000" cy="612000"/>
            <a:chOff x="7010399" y="2045140"/>
            <a:chExt cx="587230" cy="609805"/>
          </a:xfrm>
        </p:grpSpPr>
        <p:sp>
          <p:nvSpPr>
            <p:cNvPr id="18" name="矩形: 圆角 17">
              <a:extLst>
                <a:ext uri="{FF2B5EF4-FFF2-40B4-BE49-F238E27FC236}">
                  <a16:creationId xmlns:a16="http://schemas.microsoft.com/office/drawing/2014/main" id="{1475B480-4AF6-4F82-9FF7-5A6F701B481C}"/>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9A22EFEC-1CFE-465B-AB94-237AD39CCC7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1</a:t>
              </a:r>
              <a:endParaRPr lang="zh-CN" altLang="en-US" sz="3200" dirty="0">
                <a:cs typeface="+mn-ea"/>
                <a:sym typeface="+mn-lt"/>
              </a:endParaRPr>
            </a:p>
          </p:txBody>
        </p:sp>
      </p:grpSp>
      <p:grpSp>
        <p:nvGrpSpPr>
          <p:cNvPr id="23" name="组合 22">
            <a:extLst>
              <a:ext uri="{FF2B5EF4-FFF2-40B4-BE49-F238E27FC236}">
                <a16:creationId xmlns:a16="http://schemas.microsoft.com/office/drawing/2014/main" id="{60FD5BA8-7CC4-4BBA-9BCC-6E1C3A3AE34C}"/>
              </a:ext>
            </a:extLst>
          </p:cNvPr>
          <p:cNvGrpSpPr/>
          <p:nvPr/>
        </p:nvGrpSpPr>
        <p:grpSpPr>
          <a:xfrm>
            <a:off x="6372268" y="5048324"/>
            <a:ext cx="612000" cy="612000"/>
            <a:chOff x="7010399" y="2045140"/>
            <a:chExt cx="587230" cy="609805"/>
          </a:xfrm>
        </p:grpSpPr>
        <p:sp>
          <p:nvSpPr>
            <p:cNvPr id="24" name="矩形: 圆角 23">
              <a:extLst>
                <a:ext uri="{FF2B5EF4-FFF2-40B4-BE49-F238E27FC236}">
                  <a16:creationId xmlns:a16="http://schemas.microsoft.com/office/drawing/2014/main" id="{16F6369C-5DFA-405D-93EE-CFBBB0DB0B24}"/>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8E086720-9C37-46B4-A078-6E3463D4EF8B}"/>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5</a:t>
              </a:r>
              <a:endParaRPr lang="zh-CN" altLang="en-US" sz="3200" dirty="0">
                <a:cs typeface="+mn-ea"/>
                <a:sym typeface="+mn-lt"/>
              </a:endParaRPr>
            </a:p>
          </p:txBody>
        </p:sp>
      </p:grpSp>
      <p:grpSp>
        <p:nvGrpSpPr>
          <p:cNvPr id="29" name="组合 28">
            <a:extLst>
              <a:ext uri="{FF2B5EF4-FFF2-40B4-BE49-F238E27FC236}">
                <a16:creationId xmlns:a16="http://schemas.microsoft.com/office/drawing/2014/main" id="{C4C630DB-5ACB-4B8E-BEB2-021F288ADF41}"/>
              </a:ext>
            </a:extLst>
          </p:cNvPr>
          <p:cNvGrpSpPr/>
          <p:nvPr/>
        </p:nvGrpSpPr>
        <p:grpSpPr>
          <a:xfrm>
            <a:off x="6380240" y="2160338"/>
            <a:ext cx="612000" cy="612000"/>
            <a:chOff x="7010399" y="2045140"/>
            <a:chExt cx="587230" cy="609805"/>
          </a:xfrm>
        </p:grpSpPr>
        <p:sp>
          <p:nvSpPr>
            <p:cNvPr id="30" name="矩形: 圆角 29">
              <a:extLst>
                <a:ext uri="{FF2B5EF4-FFF2-40B4-BE49-F238E27FC236}">
                  <a16:creationId xmlns:a16="http://schemas.microsoft.com/office/drawing/2014/main" id="{B15B0C35-A37C-49D3-8B0C-9B83A78A058A}"/>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a:extLst>
                <a:ext uri="{FF2B5EF4-FFF2-40B4-BE49-F238E27FC236}">
                  <a16:creationId xmlns:a16="http://schemas.microsoft.com/office/drawing/2014/main" id="{D4F540DC-FDFF-4205-901C-80536F404420}"/>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2</a:t>
              </a:r>
              <a:endParaRPr lang="zh-CN" altLang="en-US" sz="3200" dirty="0">
                <a:cs typeface="+mn-ea"/>
                <a:sym typeface="+mn-lt"/>
              </a:endParaRPr>
            </a:p>
          </p:txBody>
        </p:sp>
      </p:grpSp>
      <p:grpSp>
        <p:nvGrpSpPr>
          <p:cNvPr id="32" name="组合 31">
            <a:extLst>
              <a:ext uri="{FF2B5EF4-FFF2-40B4-BE49-F238E27FC236}">
                <a16:creationId xmlns:a16="http://schemas.microsoft.com/office/drawing/2014/main" id="{64CB4392-4C36-45C4-AA2D-68ABD25577EB}"/>
              </a:ext>
            </a:extLst>
          </p:cNvPr>
          <p:cNvGrpSpPr/>
          <p:nvPr/>
        </p:nvGrpSpPr>
        <p:grpSpPr>
          <a:xfrm>
            <a:off x="6384226" y="3123000"/>
            <a:ext cx="612000" cy="612000"/>
            <a:chOff x="7010399" y="2045140"/>
            <a:chExt cx="587230" cy="609805"/>
          </a:xfrm>
        </p:grpSpPr>
        <p:sp>
          <p:nvSpPr>
            <p:cNvPr id="33" name="矩形: 圆角 32">
              <a:extLst>
                <a:ext uri="{FF2B5EF4-FFF2-40B4-BE49-F238E27FC236}">
                  <a16:creationId xmlns:a16="http://schemas.microsoft.com/office/drawing/2014/main" id="{C9F927FF-AFCE-44B4-A741-DF921630101B}"/>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D8975A98-5A9B-4157-BD52-4456EEA6AC0C}"/>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3</a:t>
              </a:r>
              <a:endParaRPr lang="zh-CN" altLang="en-US" sz="3200" dirty="0">
                <a:cs typeface="+mn-ea"/>
                <a:sym typeface="+mn-lt"/>
              </a:endParaRPr>
            </a:p>
          </p:txBody>
        </p:sp>
      </p:grpSp>
      <p:grpSp>
        <p:nvGrpSpPr>
          <p:cNvPr id="35" name="组合 34">
            <a:extLst>
              <a:ext uri="{FF2B5EF4-FFF2-40B4-BE49-F238E27FC236}">
                <a16:creationId xmlns:a16="http://schemas.microsoft.com/office/drawing/2014/main" id="{F09616D3-71D5-4506-8E86-45E7F2EC6CA3}"/>
              </a:ext>
            </a:extLst>
          </p:cNvPr>
          <p:cNvGrpSpPr/>
          <p:nvPr/>
        </p:nvGrpSpPr>
        <p:grpSpPr>
          <a:xfrm>
            <a:off x="6376254" y="4085662"/>
            <a:ext cx="612000" cy="612000"/>
            <a:chOff x="7010399" y="2045140"/>
            <a:chExt cx="587230" cy="609805"/>
          </a:xfrm>
        </p:grpSpPr>
        <p:sp>
          <p:nvSpPr>
            <p:cNvPr id="36" name="矩形: 圆角 35">
              <a:extLst>
                <a:ext uri="{FF2B5EF4-FFF2-40B4-BE49-F238E27FC236}">
                  <a16:creationId xmlns:a16="http://schemas.microsoft.com/office/drawing/2014/main" id="{AA2C4F45-050D-4A3E-904B-E27AC8FC93CE}"/>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文本框 36">
              <a:extLst>
                <a:ext uri="{FF2B5EF4-FFF2-40B4-BE49-F238E27FC236}">
                  <a16:creationId xmlns:a16="http://schemas.microsoft.com/office/drawing/2014/main" id="{A92B0D04-1E05-4DF9-B9A5-8A343D61B1C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4</a:t>
              </a:r>
              <a:endParaRPr lang="zh-CN" altLang="en-US" sz="3200" dirty="0">
                <a:cs typeface="+mn-ea"/>
                <a:sym typeface="+mn-lt"/>
              </a:endParaRPr>
            </a:p>
          </p:txBody>
        </p:sp>
      </p:grpSp>
      <p:sp>
        <p:nvSpPr>
          <p:cNvPr id="39" name="文本框 38">
            <a:extLst>
              <a:ext uri="{FF2B5EF4-FFF2-40B4-BE49-F238E27FC236}">
                <a16:creationId xmlns:a16="http://schemas.microsoft.com/office/drawing/2014/main" id="{BD91D239-096D-4F51-A430-A9912B9F4747}"/>
              </a:ext>
            </a:extLst>
          </p:cNvPr>
          <p:cNvSpPr txBox="1"/>
          <p:nvPr/>
        </p:nvSpPr>
        <p:spPr>
          <a:xfrm>
            <a:off x="7248759" y="1197675"/>
            <a:ext cx="3716089"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背景与目标</a:t>
            </a:r>
          </a:p>
        </p:txBody>
      </p:sp>
      <p:sp>
        <p:nvSpPr>
          <p:cNvPr id="40" name="文本框 39">
            <a:extLst>
              <a:ext uri="{FF2B5EF4-FFF2-40B4-BE49-F238E27FC236}">
                <a16:creationId xmlns:a16="http://schemas.microsoft.com/office/drawing/2014/main" id="{A802BF82-37BD-433C-AE78-AB71D8A792C2}"/>
              </a:ext>
            </a:extLst>
          </p:cNvPr>
          <p:cNvSpPr txBox="1"/>
          <p:nvPr/>
        </p:nvSpPr>
        <p:spPr>
          <a:xfrm>
            <a:off x="7248759" y="2168205"/>
            <a:ext cx="3885966"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项目需求与设计规范</a:t>
            </a:r>
          </a:p>
        </p:txBody>
      </p:sp>
      <p:sp>
        <p:nvSpPr>
          <p:cNvPr id="41" name="文本框 40">
            <a:extLst>
              <a:ext uri="{FF2B5EF4-FFF2-40B4-BE49-F238E27FC236}">
                <a16:creationId xmlns:a16="http://schemas.microsoft.com/office/drawing/2014/main" id="{07212F57-F48F-456E-A11E-59CA277F9216}"/>
              </a:ext>
            </a:extLst>
          </p:cNvPr>
          <p:cNvSpPr txBox="1"/>
          <p:nvPr/>
        </p:nvSpPr>
        <p:spPr>
          <a:xfrm>
            <a:off x="7248759" y="3138735"/>
            <a:ext cx="3350330"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概念设计方案</a:t>
            </a:r>
          </a:p>
        </p:txBody>
      </p:sp>
      <p:sp>
        <p:nvSpPr>
          <p:cNvPr id="42" name="文本框 41">
            <a:extLst>
              <a:ext uri="{FF2B5EF4-FFF2-40B4-BE49-F238E27FC236}">
                <a16:creationId xmlns:a16="http://schemas.microsoft.com/office/drawing/2014/main" id="{A193B7FE-EEDF-4514-BCDC-0905ADB574A0}"/>
              </a:ext>
            </a:extLst>
          </p:cNvPr>
          <p:cNvSpPr txBox="1"/>
          <p:nvPr/>
        </p:nvSpPr>
        <p:spPr>
          <a:xfrm>
            <a:off x="7248758" y="4108297"/>
            <a:ext cx="4595579"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分工与进度计划</a:t>
            </a:r>
          </a:p>
        </p:txBody>
      </p:sp>
      <p:sp>
        <p:nvSpPr>
          <p:cNvPr id="43" name="文本框 42">
            <a:extLst>
              <a:ext uri="{FF2B5EF4-FFF2-40B4-BE49-F238E27FC236}">
                <a16:creationId xmlns:a16="http://schemas.microsoft.com/office/drawing/2014/main" id="{52F82E8F-D5E2-4B12-875E-BF6A898411BC}"/>
              </a:ext>
            </a:extLst>
          </p:cNvPr>
          <p:cNvSpPr txBox="1"/>
          <p:nvPr/>
        </p:nvSpPr>
        <p:spPr>
          <a:xfrm>
            <a:off x="7248759" y="5077859"/>
            <a:ext cx="3350330"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预期成果</a:t>
            </a:r>
          </a:p>
        </p:txBody>
      </p:sp>
      <p:grpSp>
        <p:nvGrpSpPr>
          <p:cNvPr id="28" name="组合 27">
            <a:extLst>
              <a:ext uri="{FF2B5EF4-FFF2-40B4-BE49-F238E27FC236}">
                <a16:creationId xmlns:a16="http://schemas.microsoft.com/office/drawing/2014/main" id="{FBC62F65-F0E1-4F95-BED3-AB7C3DF9C7C9}"/>
              </a:ext>
            </a:extLst>
          </p:cNvPr>
          <p:cNvGrpSpPr/>
          <p:nvPr/>
        </p:nvGrpSpPr>
        <p:grpSpPr>
          <a:xfrm>
            <a:off x="5027765" y="2036400"/>
            <a:ext cx="648000" cy="648000"/>
            <a:chOff x="4468159" y="1345024"/>
            <a:chExt cx="648000" cy="648000"/>
          </a:xfrm>
          <a:solidFill>
            <a:srgbClr val="A91015"/>
          </a:solidFill>
        </p:grpSpPr>
        <p:sp>
          <p:nvSpPr>
            <p:cNvPr id="38" name="泪滴形 37">
              <a:extLst>
                <a:ext uri="{FF2B5EF4-FFF2-40B4-BE49-F238E27FC236}">
                  <a16:creationId xmlns:a16="http://schemas.microsoft.com/office/drawing/2014/main" id="{3AD86572-3D27-4C11-B778-0BE0584D05C6}"/>
                </a:ext>
              </a:extLst>
            </p:cNvPr>
            <p:cNvSpPr/>
            <p:nvPr/>
          </p:nvSpPr>
          <p:spPr>
            <a:xfrm rot="8093212">
              <a:off x="4468159" y="1345024"/>
              <a:ext cx="648000" cy="648000"/>
            </a:xfrm>
            <a:prstGeom prst="teardrop">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E422CC93-D390-45BB-8A29-A6ECC69A1618}"/>
                </a:ext>
              </a:extLst>
            </p:cNvPr>
            <p:cNvSpPr/>
            <p:nvPr/>
          </p:nvSpPr>
          <p:spPr>
            <a:xfrm>
              <a:off x="4540159" y="1417024"/>
              <a:ext cx="504000" cy="50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41033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5B620CE-F946-4E61-A305-756F92364A56}"/>
              </a:ext>
            </a:extLst>
          </p:cNvPr>
          <p:cNvSpPr txBox="1"/>
          <p:nvPr/>
        </p:nvSpPr>
        <p:spPr>
          <a:xfrm>
            <a:off x="2208735" y="0"/>
            <a:ext cx="4317193" cy="823944"/>
          </a:xfrm>
          <a:prstGeom prst="rect">
            <a:avLst/>
          </a:prstGeom>
          <a:noFill/>
        </p:spPr>
        <p:txBody>
          <a:bodyPr wrap="square">
            <a:spAutoFit/>
          </a:bodyPr>
          <a:lstStyle/>
          <a:p>
            <a:pPr>
              <a:lnSpc>
                <a:spcPct val="200000"/>
              </a:lnSpc>
            </a:pPr>
            <a:r>
              <a:rPr lang="zh-CN" altLang="en-US" sz="2800" b="1" dirty="0">
                <a:latin typeface="华文中宋" panose="02010600040101010101" pitchFamily="2" charset="-122"/>
                <a:ea typeface="华文中宋" panose="02010600040101010101" pitchFamily="2" charset="-122"/>
                <a:cs typeface="+mn-ea"/>
                <a:sym typeface="+mn-lt"/>
              </a:rPr>
              <a:t>项目需求与设计规范</a:t>
            </a:r>
            <a:endParaRPr lang="en-US" altLang="zh-CN" sz="2800" b="1" dirty="0">
              <a:latin typeface="华文中宋" panose="02010600040101010101" pitchFamily="2" charset="-122"/>
              <a:ea typeface="华文中宋" panose="02010600040101010101" pitchFamily="2" charset="-122"/>
              <a:cs typeface="+mn-ea"/>
              <a:sym typeface="+mn-lt"/>
            </a:endParaRPr>
          </a:p>
        </p:txBody>
      </p:sp>
      <p:pic>
        <p:nvPicPr>
          <p:cNvPr id="7" name="图片 6">
            <a:extLst>
              <a:ext uri="{FF2B5EF4-FFF2-40B4-BE49-F238E27FC236}">
                <a16:creationId xmlns:a16="http://schemas.microsoft.com/office/drawing/2014/main" id="{0EF4C0C1-35AB-139B-9246-C3C7CA1F88BC}"/>
              </a:ext>
            </a:extLst>
          </p:cNvPr>
          <p:cNvPicPr>
            <a:picLocks noChangeAspect="1"/>
          </p:cNvPicPr>
          <p:nvPr/>
        </p:nvPicPr>
        <p:blipFill>
          <a:blip r:embed="rId3"/>
          <a:stretch>
            <a:fillRect/>
          </a:stretch>
        </p:blipFill>
        <p:spPr>
          <a:xfrm>
            <a:off x="2230844" y="1186468"/>
            <a:ext cx="9614647" cy="3902884"/>
          </a:xfrm>
          <a:prstGeom prst="rect">
            <a:avLst/>
          </a:prstGeom>
        </p:spPr>
      </p:pic>
      <p:sp>
        <p:nvSpPr>
          <p:cNvPr id="9" name="文本框 8">
            <a:extLst>
              <a:ext uri="{FF2B5EF4-FFF2-40B4-BE49-F238E27FC236}">
                <a16:creationId xmlns:a16="http://schemas.microsoft.com/office/drawing/2014/main" id="{D60AA2F9-05F9-4EE3-4288-7AFE7E8F7A0A}"/>
              </a:ext>
            </a:extLst>
          </p:cNvPr>
          <p:cNvSpPr txBox="1"/>
          <p:nvPr/>
        </p:nvSpPr>
        <p:spPr>
          <a:xfrm>
            <a:off x="6074039" y="5162447"/>
            <a:ext cx="1928255" cy="350289"/>
          </a:xfrm>
          <a:prstGeom prst="rect">
            <a:avLst/>
          </a:prstGeom>
          <a:noFill/>
        </p:spPr>
        <p:txBody>
          <a:bodyPr wrap="square">
            <a:spAutoFit/>
          </a:bodyPr>
          <a:lstStyle/>
          <a:p>
            <a:pPr algn="ctr">
              <a:lnSpc>
                <a:spcPct val="115000"/>
              </a:lnSpc>
            </a:pPr>
            <a:r>
              <a:rPr lang="zh-CN" altLang="zh-CN" sz="1600" b="1" kern="100" dirty="0">
                <a:effectLst/>
                <a:latin typeface="+mn-ea"/>
              </a:rPr>
              <a:t>图</a:t>
            </a:r>
            <a:r>
              <a:rPr lang="en-US" altLang="zh-CN" sz="1600" b="1" kern="100" dirty="0">
                <a:effectLst/>
                <a:latin typeface="+mn-ea"/>
              </a:rPr>
              <a:t>  QFD</a:t>
            </a:r>
            <a:r>
              <a:rPr lang="zh-CN" altLang="zh-CN" sz="1600" b="1" kern="100" dirty="0">
                <a:effectLst/>
                <a:latin typeface="+mn-ea"/>
              </a:rPr>
              <a:t>质量屋</a:t>
            </a:r>
            <a:endParaRPr lang="zh-CN" altLang="zh-CN" sz="1600" kern="100" dirty="0">
              <a:effectLst/>
              <a:latin typeface="+mn-ea"/>
            </a:endParaRPr>
          </a:p>
        </p:txBody>
      </p:sp>
      <p:sp>
        <p:nvSpPr>
          <p:cNvPr id="13" name="左大括号 12">
            <a:extLst>
              <a:ext uri="{FF2B5EF4-FFF2-40B4-BE49-F238E27FC236}">
                <a16:creationId xmlns:a16="http://schemas.microsoft.com/office/drawing/2014/main" id="{54F36A33-B230-459C-67C3-6F441D4E5C37}"/>
              </a:ext>
            </a:extLst>
          </p:cNvPr>
          <p:cNvSpPr/>
          <p:nvPr/>
        </p:nvSpPr>
        <p:spPr>
          <a:xfrm>
            <a:off x="3895107" y="5788554"/>
            <a:ext cx="142504" cy="81346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EF6F49D-3983-C74E-F2E2-DB8FCAA92676}"/>
              </a:ext>
            </a:extLst>
          </p:cNvPr>
          <p:cNvSpPr txBox="1"/>
          <p:nvPr/>
        </p:nvSpPr>
        <p:spPr>
          <a:xfrm>
            <a:off x="2571434" y="5993881"/>
            <a:ext cx="1323673" cy="400110"/>
          </a:xfrm>
          <a:prstGeom prst="rect">
            <a:avLst/>
          </a:prstGeom>
          <a:noFill/>
        </p:spPr>
        <p:txBody>
          <a:bodyPr wrap="square" rtlCol="0">
            <a:spAutoFit/>
          </a:bodyPr>
          <a:lstStyle/>
          <a:p>
            <a:r>
              <a:rPr lang="zh-CN" altLang="en-US" sz="2000" b="1" dirty="0">
                <a:latin typeface="+mn-ea"/>
              </a:rPr>
              <a:t>设计目标</a:t>
            </a:r>
          </a:p>
        </p:txBody>
      </p:sp>
      <p:sp>
        <p:nvSpPr>
          <p:cNvPr id="15" name="文本框 14">
            <a:extLst>
              <a:ext uri="{FF2B5EF4-FFF2-40B4-BE49-F238E27FC236}">
                <a16:creationId xmlns:a16="http://schemas.microsoft.com/office/drawing/2014/main" id="{E0BDB966-05F9-6635-8BCE-7D48405F82D9}"/>
              </a:ext>
            </a:extLst>
          </p:cNvPr>
          <p:cNvSpPr txBox="1"/>
          <p:nvPr/>
        </p:nvSpPr>
        <p:spPr>
          <a:xfrm>
            <a:off x="4069310" y="5619277"/>
            <a:ext cx="6968804" cy="338554"/>
          </a:xfrm>
          <a:prstGeom prst="rect">
            <a:avLst/>
          </a:prstGeom>
          <a:noFill/>
        </p:spPr>
        <p:txBody>
          <a:bodyPr wrap="square" rtlCol="0">
            <a:spAutoFit/>
          </a:bodyPr>
          <a:lstStyle/>
          <a:p>
            <a:r>
              <a:rPr lang="en-US" altLang="zh-CN" sz="1600" dirty="0">
                <a:latin typeface="+mn-ea"/>
              </a:rPr>
              <a:t>I.  </a:t>
            </a:r>
            <a:r>
              <a:rPr lang="zh-CN" altLang="en-US" sz="1600" dirty="0">
                <a:latin typeface="+mn-ea"/>
              </a:rPr>
              <a:t>尽可能平衡图像分割算法和姿态估计算法的实时性和准确性</a:t>
            </a:r>
          </a:p>
        </p:txBody>
      </p:sp>
      <p:sp>
        <p:nvSpPr>
          <p:cNvPr id="16" name="文本框 15">
            <a:extLst>
              <a:ext uri="{FF2B5EF4-FFF2-40B4-BE49-F238E27FC236}">
                <a16:creationId xmlns:a16="http://schemas.microsoft.com/office/drawing/2014/main" id="{1C8E762E-AA71-1F7C-E0C4-B630C6DE60B4}"/>
              </a:ext>
            </a:extLst>
          </p:cNvPr>
          <p:cNvSpPr txBox="1"/>
          <p:nvPr/>
        </p:nvSpPr>
        <p:spPr>
          <a:xfrm>
            <a:off x="4069310" y="6024659"/>
            <a:ext cx="6968804" cy="338554"/>
          </a:xfrm>
          <a:prstGeom prst="rect">
            <a:avLst/>
          </a:prstGeom>
          <a:noFill/>
        </p:spPr>
        <p:txBody>
          <a:bodyPr wrap="square" rtlCol="0">
            <a:spAutoFit/>
          </a:bodyPr>
          <a:lstStyle/>
          <a:p>
            <a:r>
              <a:rPr lang="en-US" altLang="zh-CN" sz="1600" dirty="0">
                <a:latin typeface="+mn-ea"/>
              </a:rPr>
              <a:t>II. </a:t>
            </a:r>
            <a:r>
              <a:rPr lang="zh-CN" altLang="en-US" sz="1600" dirty="0">
                <a:latin typeface="+mn-ea"/>
              </a:rPr>
              <a:t>环境理解和力反馈对机械臂抓取的稳定性和鲁棒性至关重要</a:t>
            </a:r>
          </a:p>
        </p:txBody>
      </p:sp>
      <p:sp>
        <p:nvSpPr>
          <p:cNvPr id="17" name="文本框 16">
            <a:extLst>
              <a:ext uri="{FF2B5EF4-FFF2-40B4-BE49-F238E27FC236}">
                <a16:creationId xmlns:a16="http://schemas.microsoft.com/office/drawing/2014/main" id="{A38251D0-BFB1-F079-B387-12D113875CDE}"/>
              </a:ext>
            </a:extLst>
          </p:cNvPr>
          <p:cNvSpPr txBox="1"/>
          <p:nvPr/>
        </p:nvSpPr>
        <p:spPr>
          <a:xfrm>
            <a:off x="4069310" y="6420861"/>
            <a:ext cx="6968804" cy="338554"/>
          </a:xfrm>
          <a:prstGeom prst="rect">
            <a:avLst/>
          </a:prstGeom>
          <a:noFill/>
        </p:spPr>
        <p:txBody>
          <a:bodyPr wrap="square" rtlCol="0">
            <a:spAutoFit/>
          </a:bodyPr>
          <a:lstStyle/>
          <a:p>
            <a:r>
              <a:rPr lang="en-US" altLang="zh-CN" sz="1600" dirty="0">
                <a:latin typeface="+mn-ea"/>
              </a:rPr>
              <a:t>III.</a:t>
            </a:r>
            <a:r>
              <a:rPr lang="zh-CN" altLang="en-US" sz="1600" dirty="0">
                <a:latin typeface="+mn-ea"/>
              </a:rPr>
              <a:t>仿真环境搭建与部署为工业应用提供数据支撑和辅助验证</a:t>
            </a:r>
            <a:r>
              <a:rPr lang="en-US" altLang="zh-CN" sz="1600" dirty="0">
                <a:latin typeface="+mn-ea"/>
              </a:rPr>
              <a:t> </a:t>
            </a:r>
            <a:endParaRPr lang="zh-CN" altLang="en-US" sz="1600" dirty="0">
              <a:latin typeface="+mn-ea"/>
            </a:endParaRPr>
          </a:p>
        </p:txBody>
      </p:sp>
      <p:grpSp>
        <p:nvGrpSpPr>
          <p:cNvPr id="3" name="组合 2">
            <a:extLst>
              <a:ext uri="{FF2B5EF4-FFF2-40B4-BE49-F238E27FC236}">
                <a16:creationId xmlns:a16="http://schemas.microsoft.com/office/drawing/2014/main" id="{C34A3477-D37A-81AC-33D1-006BEF2D81E4}"/>
              </a:ext>
            </a:extLst>
          </p:cNvPr>
          <p:cNvGrpSpPr/>
          <p:nvPr/>
        </p:nvGrpSpPr>
        <p:grpSpPr>
          <a:xfrm>
            <a:off x="89334" y="2205816"/>
            <a:ext cx="1849123" cy="3782793"/>
            <a:chOff x="89334" y="2205816"/>
            <a:chExt cx="1849123" cy="3782793"/>
          </a:xfrm>
        </p:grpSpPr>
        <p:grpSp>
          <p:nvGrpSpPr>
            <p:cNvPr id="26" name="组合 25">
              <a:extLst>
                <a:ext uri="{FF2B5EF4-FFF2-40B4-BE49-F238E27FC236}">
                  <a16:creationId xmlns:a16="http://schemas.microsoft.com/office/drawing/2014/main" id="{0626C2CC-4A3A-CE4E-4506-2B6CF5FC9DB5}"/>
                </a:ext>
              </a:extLst>
            </p:cNvPr>
            <p:cNvGrpSpPr/>
            <p:nvPr/>
          </p:nvGrpSpPr>
          <p:grpSpPr>
            <a:xfrm>
              <a:off x="89334" y="2205816"/>
              <a:ext cx="1849123" cy="3782793"/>
              <a:chOff x="2218355" y="2209074"/>
              <a:chExt cx="1849123" cy="3782793"/>
            </a:xfrm>
          </p:grpSpPr>
          <p:sp>
            <p:nvSpPr>
              <p:cNvPr id="27" name="文本框 26">
                <a:extLst>
                  <a:ext uri="{FF2B5EF4-FFF2-40B4-BE49-F238E27FC236}">
                    <a16:creationId xmlns:a16="http://schemas.microsoft.com/office/drawing/2014/main" id="{B8F352A1-A8EE-7362-AB80-69EE254F5FEE}"/>
                  </a:ext>
                </a:extLst>
              </p:cNvPr>
              <p:cNvSpPr txBox="1"/>
              <p:nvPr/>
            </p:nvSpPr>
            <p:spPr>
              <a:xfrm>
                <a:off x="2297573" y="2209074"/>
                <a:ext cx="1690688"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背景与目标</a:t>
                </a:r>
                <a:endParaRPr lang="en-US" altLang="zh-CN" sz="2000" dirty="0">
                  <a:solidFill>
                    <a:schemeClr val="bg1"/>
                  </a:solidFill>
                  <a:latin typeface="华文中宋" panose="02010600040101010101" pitchFamily="2" charset="-122"/>
                  <a:ea typeface="华文中宋" panose="02010600040101010101" pitchFamily="2" charset="-122"/>
                  <a:cs typeface="+mn-ea"/>
                  <a:sym typeface="+mn-lt"/>
                </a:endParaRPr>
              </a:p>
              <a:p>
                <a:endParaRPr lang="zh-CN" altLang="en-US" sz="2000" dirty="0">
                  <a:solidFill>
                    <a:schemeClr val="bg1"/>
                  </a:solidFill>
                </a:endParaRPr>
              </a:p>
            </p:txBody>
          </p:sp>
          <p:sp>
            <p:nvSpPr>
              <p:cNvPr id="28" name="文本框 27">
                <a:extLst>
                  <a:ext uri="{FF2B5EF4-FFF2-40B4-BE49-F238E27FC236}">
                    <a16:creationId xmlns:a16="http://schemas.microsoft.com/office/drawing/2014/main" id="{721D2874-7B29-DCA8-B634-35C044928DF1}"/>
                  </a:ext>
                </a:extLst>
              </p:cNvPr>
              <p:cNvSpPr txBox="1"/>
              <p:nvPr/>
            </p:nvSpPr>
            <p:spPr>
              <a:xfrm>
                <a:off x="2388993" y="2935667"/>
                <a:ext cx="1507847" cy="707886"/>
              </a:xfrm>
              <a:prstGeom prst="rect">
                <a:avLst/>
              </a:prstGeom>
              <a:noFill/>
            </p:spPr>
            <p:txBody>
              <a:bodyPr wrap="square" rtlCol="0">
                <a:spAutoFit/>
              </a:bodyPr>
              <a:lstStyle/>
              <a:p>
                <a:pPr algn="ctr"/>
                <a:r>
                  <a:rPr lang="zh-CN" altLang="en-US" sz="2000" b="1" dirty="0">
                    <a:latin typeface="华文中宋" panose="02010600040101010101" pitchFamily="2" charset="-122"/>
                    <a:ea typeface="华文中宋" panose="02010600040101010101" pitchFamily="2" charset="-122"/>
                    <a:cs typeface="+mn-ea"/>
                    <a:sym typeface="+mn-lt"/>
                  </a:rPr>
                  <a:t>项目需求与</a:t>
                </a:r>
              </a:p>
              <a:p>
                <a:pPr algn="ctr"/>
                <a:r>
                  <a:rPr lang="zh-CN" altLang="en-US" sz="2000" b="1" dirty="0">
                    <a:latin typeface="华文中宋" panose="02010600040101010101" pitchFamily="2" charset="-122"/>
                    <a:ea typeface="华文中宋" panose="02010600040101010101" pitchFamily="2" charset="-122"/>
                    <a:cs typeface="+mn-ea"/>
                    <a:sym typeface="+mn-lt"/>
                  </a:rPr>
                  <a:t>设计规范</a:t>
                </a:r>
              </a:p>
            </p:txBody>
          </p:sp>
          <p:sp>
            <p:nvSpPr>
              <p:cNvPr id="29" name="文本框 28">
                <a:extLst>
                  <a:ext uri="{FF2B5EF4-FFF2-40B4-BE49-F238E27FC236}">
                    <a16:creationId xmlns:a16="http://schemas.microsoft.com/office/drawing/2014/main" id="{C7D00DF4-D751-C8E3-C14B-CCAF0782CADD}"/>
                  </a:ext>
                </a:extLst>
              </p:cNvPr>
              <p:cNvSpPr txBox="1"/>
              <p:nvPr/>
            </p:nvSpPr>
            <p:spPr>
              <a:xfrm>
                <a:off x="2218359" y="3906371"/>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概念设计方案</a:t>
                </a:r>
              </a:p>
            </p:txBody>
          </p:sp>
          <p:sp>
            <p:nvSpPr>
              <p:cNvPr id="31" name="文本框 30">
                <a:extLst>
                  <a:ext uri="{FF2B5EF4-FFF2-40B4-BE49-F238E27FC236}">
                    <a16:creationId xmlns:a16="http://schemas.microsoft.com/office/drawing/2014/main" id="{4A04BC08-E8AF-FBBD-3086-8356F47CBBB8}"/>
                  </a:ext>
                </a:extLst>
              </p:cNvPr>
              <p:cNvSpPr txBox="1"/>
              <p:nvPr/>
            </p:nvSpPr>
            <p:spPr>
              <a:xfrm>
                <a:off x="2218355" y="5591757"/>
                <a:ext cx="184911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预期成果</a:t>
                </a:r>
              </a:p>
            </p:txBody>
          </p:sp>
        </p:grpSp>
        <p:sp>
          <p:nvSpPr>
            <p:cNvPr id="2" name="文本框 1">
              <a:extLst>
                <a:ext uri="{FF2B5EF4-FFF2-40B4-BE49-F238E27FC236}">
                  <a16:creationId xmlns:a16="http://schemas.microsoft.com/office/drawing/2014/main" id="{FF693F51-0261-27DF-BDFD-BF53C70A6957}"/>
                </a:ext>
              </a:extLst>
            </p:cNvPr>
            <p:cNvSpPr txBox="1"/>
            <p:nvPr/>
          </p:nvSpPr>
          <p:spPr>
            <a:xfrm>
              <a:off x="168552" y="4629706"/>
              <a:ext cx="1678484" cy="707886"/>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cs typeface="+mn-ea"/>
                  <a:sym typeface="+mn-lt"/>
                </a:rPr>
                <a:t>分工与进度计划</a:t>
              </a:r>
            </a:p>
          </p:txBody>
        </p:sp>
      </p:grpSp>
    </p:spTree>
    <p:extLst>
      <p:ext uri="{BB962C8B-B14F-4D97-AF65-F5344CB8AC3E}">
        <p14:creationId xmlns:p14="http://schemas.microsoft.com/office/powerpoint/2010/main" val="2299418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5E807B-E021-4FC8-81A6-194C063E7286}"/>
              </a:ext>
            </a:extLst>
          </p:cNvPr>
          <p:cNvGrpSpPr/>
          <p:nvPr/>
        </p:nvGrpSpPr>
        <p:grpSpPr>
          <a:xfrm>
            <a:off x="435259" y="2425955"/>
            <a:ext cx="2688627" cy="1785104"/>
            <a:chOff x="435259" y="2425955"/>
            <a:chExt cx="2688627" cy="1785104"/>
          </a:xfrm>
        </p:grpSpPr>
        <p:sp>
          <p:nvSpPr>
            <p:cNvPr id="7" name="文本框 6">
              <a:extLst>
                <a:ext uri="{FF2B5EF4-FFF2-40B4-BE49-F238E27FC236}">
                  <a16:creationId xmlns:a16="http://schemas.microsoft.com/office/drawing/2014/main" id="{1EDC9AB6-7A40-4AC1-8C94-29AECEE3B432}"/>
                </a:ext>
              </a:extLst>
            </p:cNvPr>
            <p:cNvSpPr txBox="1"/>
            <p:nvPr/>
          </p:nvSpPr>
          <p:spPr>
            <a:xfrm>
              <a:off x="435260" y="2425955"/>
              <a:ext cx="2436094" cy="1200329"/>
            </a:xfrm>
            <a:prstGeom prst="rect">
              <a:avLst/>
            </a:prstGeom>
            <a:noFill/>
          </p:spPr>
          <p:txBody>
            <a:bodyPr wrap="square">
              <a:spAutoFit/>
            </a:bodyPr>
            <a:lstStyle/>
            <a:p>
              <a:pPr algn="just"/>
              <a:r>
                <a:rPr lang="zh-CN" altLang="en-US" sz="7200" dirty="0">
                  <a:solidFill>
                    <a:schemeClr val="bg1"/>
                  </a:solidFill>
                  <a:latin typeface="华文中宋" panose="02010600040101010101" pitchFamily="2" charset="-122"/>
                  <a:ea typeface="华文中宋" panose="02010600040101010101" pitchFamily="2" charset="-122"/>
                  <a:cs typeface="+mn-ea"/>
                  <a:sym typeface="+mn-lt"/>
                </a:rPr>
                <a:t>目 录</a:t>
              </a:r>
            </a:p>
          </p:txBody>
        </p:sp>
        <p:sp>
          <p:nvSpPr>
            <p:cNvPr id="8" name="文本框 7">
              <a:extLst>
                <a:ext uri="{FF2B5EF4-FFF2-40B4-BE49-F238E27FC236}">
                  <a16:creationId xmlns:a16="http://schemas.microsoft.com/office/drawing/2014/main" id="{B7748870-8D2B-42CE-9130-7816195AB468}"/>
                </a:ext>
              </a:extLst>
            </p:cNvPr>
            <p:cNvSpPr txBox="1"/>
            <p:nvPr/>
          </p:nvSpPr>
          <p:spPr>
            <a:xfrm>
              <a:off x="435259" y="3626284"/>
              <a:ext cx="2688627" cy="584775"/>
            </a:xfrm>
            <a:prstGeom prst="rect">
              <a:avLst/>
            </a:prstGeom>
            <a:noFill/>
          </p:spPr>
          <p:txBody>
            <a:bodyPr wrap="square">
              <a:spAutoFit/>
            </a:bodyPr>
            <a:lstStyle/>
            <a:p>
              <a:pPr algn="just"/>
              <a:r>
                <a:rPr lang="en-US" altLang="zh-CN" sz="3200" dirty="0">
                  <a:solidFill>
                    <a:schemeClr val="bg1"/>
                  </a:solidFill>
                  <a:latin typeface="华文中宋" panose="02010600040101010101" pitchFamily="2" charset="-122"/>
                  <a:ea typeface="华文中宋" panose="02010600040101010101" pitchFamily="2" charset="-122"/>
                  <a:cs typeface="+mn-ea"/>
                  <a:sym typeface="+mn-lt"/>
                </a:rPr>
                <a:t>CONTENTS</a:t>
              </a:r>
              <a:endParaRPr lang="zh-CN" altLang="en-US" sz="3200" dirty="0">
                <a:solidFill>
                  <a:schemeClr val="bg1"/>
                </a:solidFill>
                <a:latin typeface="华文中宋" panose="02010600040101010101" pitchFamily="2" charset="-122"/>
                <a:ea typeface="华文中宋" panose="02010600040101010101" pitchFamily="2" charset="-122"/>
                <a:cs typeface="+mn-ea"/>
                <a:sym typeface="+mn-lt"/>
              </a:endParaRPr>
            </a:p>
          </p:txBody>
        </p:sp>
      </p:grpSp>
      <p:grpSp>
        <p:nvGrpSpPr>
          <p:cNvPr id="22" name="组合 21">
            <a:extLst>
              <a:ext uri="{FF2B5EF4-FFF2-40B4-BE49-F238E27FC236}">
                <a16:creationId xmlns:a16="http://schemas.microsoft.com/office/drawing/2014/main" id="{2F4622CD-F06C-4721-B96E-BE8AC8CF82C6}"/>
              </a:ext>
            </a:extLst>
          </p:cNvPr>
          <p:cNvGrpSpPr/>
          <p:nvPr/>
        </p:nvGrpSpPr>
        <p:grpSpPr>
          <a:xfrm>
            <a:off x="6368282" y="1197676"/>
            <a:ext cx="612000" cy="612000"/>
            <a:chOff x="7010399" y="2045140"/>
            <a:chExt cx="587230" cy="609805"/>
          </a:xfrm>
        </p:grpSpPr>
        <p:sp>
          <p:nvSpPr>
            <p:cNvPr id="18" name="矩形: 圆角 17">
              <a:extLst>
                <a:ext uri="{FF2B5EF4-FFF2-40B4-BE49-F238E27FC236}">
                  <a16:creationId xmlns:a16="http://schemas.microsoft.com/office/drawing/2014/main" id="{1475B480-4AF6-4F82-9FF7-5A6F701B481C}"/>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9A22EFEC-1CFE-465B-AB94-237AD39CCC7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1</a:t>
              </a:r>
              <a:endParaRPr lang="zh-CN" altLang="en-US" sz="3200" dirty="0">
                <a:cs typeface="+mn-ea"/>
                <a:sym typeface="+mn-lt"/>
              </a:endParaRPr>
            </a:p>
          </p:txBody>
        </p:sp>
      </p:grpSp>
      <p:grpSp>
        <p:nvGrpSpPr>
          <p:cNvPr id="23" name="组合 22">
            <a:extLst>
              <a:ext uri="{FF2B5EF4-FFF2-40B4-BE49-F238E27FC236}">
                <a16:creationId xmlns:a16="http://schemas.microsoft.com/office/drawing/2014/main" id="{60FD5BA8-7CC4-4BBA-9BCC-6E1C3A3AE34C}"/>
              </a:ext>
            </a:extLst>
          </p:cNvPr>
          <p:cNvGrpSpPr/>
          <p:nvPr/>
        </p:nvGrpSpPr>
        <p:grpSpPr>
          <a:xfrm>
            <a:off x="6372268" y="5048324"/>
            <a:ext cx="612000" cy="612000"/>
            <a:chOff x="7010399" y="2045140"/>
            <a:chExt cx="587230" cy="609805"/>
          </a:xfrm>
        </p:grpSpPr>
        <p:sp>
          <p:nvSpPr>
            <p:cNvPr id="24" name="矩形: 圆角 23">
              <a:extLst>
                <a:ext uri="{FF2B5EF4-FFF2-40B4-BE49-F238E27FC236}">
                  <a16:creationId xmlns:a16="http://schemas.microsoft.com/office/drawing/2014/main" id="{16F6369C-5DFA-405D-93EE-CFBBB0DB0B24}"/>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8E086720-9C37-46B4-A078-6E3463D4EF8B}"/>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5</a:t>
              </a:r>
              <a:endParaRPr lang="zh-CN" altLang="en-US" sz="3200" dirty="0">
                <a:cs typeface="+mn-ea"/>
                <a:sym typeface="+mn-lt"/>
              </a:endParaRPr>
            </a:p>
          </p:txBody>
        </p:sp>
      </p:grpSp>
      <p:grpSp>
        <p:nvGrpSpPr>
          <p:cNvPr id="29" name="组合 28">
            <a:extLst>
              <a:ext uri="{FF2B5EF4-FFF2-40B4-BE49-F238E27FC236}">
                <a16:creationId xmlns:a16="http://schemas.microsoft.com/office/drawing/2014/main" id="{C4C630DB-5ACB-4B8E-BEB2-021F288ADF41}"/>
              </a:ext>
            </a:extLst>
          </p:cNvPr>
          <p:cNvGrpSpPr/>
          <p:nvPr/>
        </p:nvGrpSpPr>
        <p:grpSpPr>
          <a:xfrm>
            <a:off x="6380240" y="2160338"/>
            <a:ext cx="612000" cy="612000"/>
            <a:chOff x="7010399" y="2045140"/>
            <a:chExt cx="587230" cy="609805"/>
          </a:xfrm>
        </p:grpSpPr>
        <p:sp>
          <p:nvSpPr>
            <p:cNvPr id="30" name="矩形: 圆角 29">
              <a:extLst>
                <a:ext uri="{FF2B5EF4-FFF2-40B4-BE49-F238E27FC236}">
                  <a16:creationId xmlns:a16="http://schemas.microsoft.com/office/drawing/2014/main" id="{B15B0C35-A37C-49D3-8B0C-9B83A78A058A}"/>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a:extLst>
                <a:ext uri="{FF2B5EF4-FFF2-40B4-BE49-F238E27FC236}">
                  <a16:creationId xmlns:a16="http://schemas.microsoft.com/office/drawing/2014/main" id="{D4F540DC-FDFF-4205-901C-80536F404420}"/>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2</a:t>
              </a:r>
              <a:endParaRPr lang="zh-CN" altLang="en-US" sz="3200" dirty="0">
                <a:cs typeface="+mn-ea"/>
                <a:sym typeface="+mn-lt"/>
              </a:endParaRPr>
            </a:p>
          </p:txBody>
        </p:sp>
      </p:grpSp>
      <p:grpSp>
        <p:nvGrpSpPr>
          <p:cNvPr id="32" name="组合 31">
            <a:extLst>
              <a:ext uri="{FF2B5EF4-FFF2-40B4-BE49-F238E27FC236}">
                <a16:creationId xmlns:a16="http://schemas.microsoft.com/office/drawing/2014/main" id="{64CB4392-4C36-45C4-AA2D-68ABD25577EB}"/>
              </a:ext>
            </a:extLst>
          </p:cNvPr>
          <p:cNvGrpSpPr/>
          <p:nvPr/>
        </p:nvGrpSpPr>
        <p:grpSpPr>
          <a:xfrm>
            <a:off x="6384226" y="3123000"/>
            <a:ext cx="612000" cy="612000"/>
            <a:chOff x="7010399" y="2045140"/>
            <a:chExt cx="587230" cy="609805"/>
          </a:xfrm>
        </p:grpSpPr>
        <p:sp>
          <p:nvSpPr>
            <p:cNvPr id="33" name="矩形: 圆角 32">
              <a:extLst>
                <a:ext uri="{FF2B5EF4-FFF2-40B4-BE49-F238E27FC236}">
                  <a16:creationId xmlns:a16="http://schemas.microsoft.com/office/drawing/2014/main" id="{C9F927FF-AFCE-44B4-A741-DF921630101B}"/>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D8975A98-5A9B-4157-BD52-4456EEA6AC0C}"/>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3</a:t>
              </a:r>
              <a:endParaRPr lang="zh-CN" altLang="en-US" sz="3200" dirty="0">
                <a:cs typeface="+mn-ea"/>
                <a:sym typeface="+mn-lt"/>
              </a:endParaRPr>
            </a:p>
          </p:txBody>
        </p:sp>
      </p:grpSp>
      <p:grpSp>
        <p:nvGrpSpPr>
          <p:cNvPr id="35" name="组合 34">
            <a:extLst>
              <a:ext uri="{FF2B5EF4-FFF2-40B4-BE49-F238E27FC236}">
                <a16:creationId xmlns:a16="http://schemas.microsoft.com/office/drawing/2014/main" id="{F09616D3-71D5-4506-8E86-45E7F2EC6CA3}"/>
              </a:ext>
            </a:extLst>
          </p:cNvPr>
          <p:cNvGrpSpPr/>
          <p:nvPr/>
        </p:nvGrpSpPr>
        <p:grpSpPr>
          <a:xfrm>
            <a:off x="6376254" y="4085662"/>
            <a:ext cx="612000" cy="612000"/>
            <a:chOff x="7010399" y="2045140"/>
            <a:chExt cx="587230" cy="609805"/>
          </a:xfrm>
        </p:grpSpPr>
        <p:sp>
          <p:nvSpPr>
            <p:cNvPr id="36" name="矩形: 圆角 35">
              <a:extLst>
                <a:ext uri="{FF2B5EF4-FFF2-40B4-BE49-F238E27FC236}">
                  <a16:creationId xmlns:a16="http://schemas.microsoft.com/office/drawing/2014/main" id="{AA2C4F45-050D-4A3E-904B-E27AC8FC93CE}"/>
                </a:ext>
              </a:extLst>
            </p:cNvPr>
            <p:cNvSpPr/>
            <p:nvPr/>
          </p:nvSpPr>
          <p:spPr>
            <a:xfrm>
              <a:off x="7010399" y="2045140"/>
              <a:ext cx="587230" cy="5778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文本框 36">
              <a:extLst>
                <a:ext uri="{FF2B5EF4-FFF2-40B4-BE49-F238E27FC236}">
                  <a16:creationId xmlns:a16="http://schemas.microsoft.com/office/drawing/2014/main" id="{A92B0D04-1E05-4DF9-B9A5-8A343D61B1C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cs typeface="+mn-ea"/>
                  <a:sym typeface="+mn-lt"/>
                </a:rPr>
                <a:t>4</a:t>
              </a:r>
              <a:endParaRPr lang="zh-CN" altLang="en-US" sz="3200" dirty="0">
                <a:cs typeface="+mn-ea"/>
                <a:sym typeface="+mn-lt"/>
              </a:endParaRPr>
            </a:p>
          </p:txBody>
        </p:sp>
      </p:grpSp>
      <p:sp>
        <p:nvSpPr>
          <p:cNvPr id="39" name="文本框 38">
            <a:extLst>
              <a:ext uri="{FF2B5EF4-FFF2-40B4-BE49-F238E27FC236}">
                <a16:creationId xmlns:a16="http://schemas.microsoft.com/office/drawing/2014/main" id="{BD91D239-096D-4F51-A430-A9912B9F4747}"/>
              </a:ext>
            </a:extLst>
          </p:cNvPr>
          <p:cNvSpPr txBox="1"/>
          <p:nvPr/>
        </p:nvSpPr>
        <p:spPr>
          <a:xfrm>
            <a:off x="7248759" y="1197675"/>
            <a:ext cx="3716089"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背景与目标</a:t>
            </a:r>
          </a:p>
        </p:txBody>
      </p:sp>
      <p:sp>
        <p:nvSpPr>
          <p:cNvPr id="40" name="文本框 39">
            <a:extLst>
              <a:ext uri="{FF2B5EF4-FFF2-40B4-BE49-F238E27FC236}">
                <a16:creationId xmlns:a16="http://schemas.microsoft.com/office/drawing/2014/main" id="{A802BF82-37BD-433C-AE78-AB71D8A792C2}"/>
              </a:ext>
            </a:extLst>
          </p:cNvPr>
          <p:cNvSpPr txBox="1"/>
          <p:nvPr/>
        </p:nvSpPr>
        <p:spPr>
          <a:xfrm>
            <a:off x="7248759" y="2168205"/>
            <a:ext cx="3885966"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项目需求与设计规范</a:t>
            </a:r>
          </a:p>
        </p:txBody>
      </p:sp>
      <p:sp>
        <p:nvSpPr>
          <p:cNvPr id="41" name="文本框 40">
            <a:extLst>
              <a:ext uri="{FF2B5EF4-FFF2-40B4-BE49-F238E27FC236}">
                <a16:creationId xmlns:a16="http://schemas.microsoft.com/office/drawing/2014/main" id="{07212F57-F48F-456E-A11E-59CA277F9216}"/>
              </a:ext>
            </a:extLst>
          </p:cNvPr>
          <p:cNvSpPr txBox="1"/>
          <p:nvPr/>
        </p:nvSpPr>
        <p:spPr>
          <a:xfrm>
            <a:off x="7248759" y="3138735"/>
            <a:ext cx="3350330"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概念设计方案</a:t>
            </a:r>
          </a:p>
        </p:txBody>
      </p:sp>
      <p:sp>
        <p:nvSpPr>
          <p:cNvPr id="42" name="文本框 41">
            <a:extLst>
              <a:ext uri="{FF2B5EF4-FFF2-40B4-BE49-F238E27FC236}">
                <a16:creationId xmlns:a16="http://schemas.microsoft.com/office/drawing/2014/main" id="{A193B7FE-EEDF-4514-BCDC-0905ADB574A0}"/>
              </a:ext>
            </a:extLst>
          </p:cNvPr>
          <p:cNvSpPr txBox="1"/>
          <p:nvPr/>
        </p:nvSpPr>
        <p:spPr>
          <a:xfrm>
            <a:off x="7248758" y="4108297"/>
            <a:ext cx="4595579"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分工与进度计划</a:t>
            </a:r>
          </a:p>
        </p:txBody>
      </p:sp>
      <p:sp>
        <p:nvSpPr>
          <p:cNvPr id="43" name="文本框 42">
            <a:extLst>
              <a:ext uri="{FF2B5EF4-FFF2-40B4-BE49-F238E27FC236}">
                <a16:creationId xmlns:a16="http://schemas.microsoft.com/office/drawing/2014/main" id="{52F82E8F-D5E2-4B12-875E-BF6A898411BC}"/>
              </a:ext>
            </a:extLst>
          </p:cNvPr>
          <p:cNvSpPr txBox="1"/>
          <p:nvPr/>
        </p:nvSpPr>
        <p:spPr>
          <a:xfrm>
            <a:off x="7248759" y="5077859"/>
            <a:ext cx="3350330" cy="523220"/>
          </a:xfrm>
          <a:prstGeom prst="rect">
            <a:avLst/>
          </a:prstGeom>
          <a:noFill/>
        </p:spPr>
        <p:txBody>
          <a:bodyPr wrap="square">
            <a:spAutoFit/>
          </a:bodyPr>
          <a:lstStyle/>
          <a:p>
            <a:r>
              <a:rPr lang="zh-CN" altLang="en-US" sz="2800" dirty="0">
                <a:latin typeface="华文中宋" panose="02010600040101010101" pitchFamily="2" charset="-122"/>
                <a:ea typeface="华文中宋" panose="02010600040101010101" pitchFamily="2" charset="-122"/>
                <a:cs typeface="+mn-ea"/>
                <a:sym typeface="+mn-lt"/>
              </a:rPr>
              <a:t>预期成果</a:t>
            </a:r>
          </a:p>
        </p:txBody>
      </p:sp>
      <p:grpSp>
        <p:nvGrpSpPr>
          <p:cNvPr id="45" name="组合 44">
            <a:extLst>
              <a:ext uri="{FF2B5EF4-FFF2-40B4-BE49-F238E27FC236}">
                <a16:creationId xmlns:a16="http://schemas.microsoft.com/office/drawing/2014/main" id="{9E923296-7933-4D5B-82A6-1D92FAA4CBCA}"/>
              </a:ext>
            </a:extLst>
          </p:cNvPr>
          <p:cNvGrpSpPr/>
          <p:nvPr/>
        </p:nvGrpSpPr>
        <p:grpSpPr>
          <a:xfrm>
            <a:off x="5027765" y="2994357"/>
            <a:ext cx="648000" cy="648000"/>
            <a:chOff x="4468159" y="1345024"/>
            <a:chExt cx="648000" cy="648000"/>
          </a:xfrm>
          <a:solidFill>
            <a:srgbClr val="A91015"/>
          </a:solidFill>
        </p:grpSpPr>
        <p:sp>
          <p:nvSpPr>
            <p:cNvPr id="46" name="泪滴形 45">
              <a:extLst>
                <a:ext uri="{FF2B5EF4-FFF2-40B4-BE49-F238E27FC236}">
                  <a16:creationId xmlns:a16="http://schemas.microsoft.com/office/drawing/2014/main" id="{BC534A9E-9F14-4599-9749-5297A48AA250}"/>
                </a:ext>
              </a:extLst>
            </p:cNvPr>
            <p:cNvSpPr/>
            <p:nvPr/>
          </p:nvSpPr>
          <p:spPr>
            <a:xfrm rot="8093212">
              <a:off x="4468159" y="1345024"/>
              <a:ext cx="648000" cy="648000"/>
            </a:xfrm>
            <a:prstGeom prst="teardrop">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F95E4C44-19C4-4FEC-9D24-780C202824D9}"/>
                </a:ext>
              </a:extLst>
            </p:cNvPr>
            <p:cNvSpPr/>
            <p:nvPr/>
          </p:nvSpPr>
          <p:spPr>
            <a:xfrm>
              <a:off x="4540159" y="1417024"/>
              <a:ext cx="504000" cy="50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3378401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2577</TotalTime>
  <Words>4215</Words>
  <Application>Microsoft Office PowerPoint</Application>
  <PresentationFormat>宽屏</PresentationFormat>
  <Paragraphs>691</Paragraphs>
  <Slides>39</Slides>
  <Notes>14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39</vt:i4>
      </vt:variant>
    </vt:vector>
  </HeadingPairs>
  <TitlesOfParts>
    <vt:vector size="57" baseType="lpstr">
      <vt:lpstr>Adobe Myungjo Std M</vt:lpstr>
      <vt:lpstr>-apple-system</vt:lpstr>
      <vt:lpstr>Helvetica Neue</vt:lpstr>
      <vt:lpstr>MS UI Gothic</vt:lpstr>
      <vt:lpstr>Söhne</vt:lpstr>
      <vt:lpstr>TimesNewRomanPSMT</vt:lpstr>
      <vt:lpstr>等线</vt:lpstr>
      <vt:lpstr>华文中宋</vt:lpstr>
      <vt:lpstr>楷体</vt:lpstr>
      <vt:lpstr>宋体</vt:lpstr>
      <vt:lpstr>微软雅黑</vt:lpstr>
      <vt:lpstr>Arial</vt:lpstr>
      <vt:lpstr>Calibri</vt:lpstr>
      <vt:lpstr>Cambria Math</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梁 继中;Ezic</dc:creator>
  <cp:lastModifiedBy>874768225@qq.com</cp:lastModifiedBy>
  <cp:revision>68</cp:revision>
  <dcterms:created xsi:type="dcterms:W3CDTF">2021-12-20T13:37:43Z</dcterms:created>
  <dcterms:modified xsi:type="dcterms:W3CDTF">2024-01-12T08:34:25Z</dcterms:modified>
</cp:coreProperties>
</file>